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9.xml" ContentType="application/vnd.openxmlformats-officedocument.drawingml.chart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1.xml" ContentType="application/vnd.openxmlformats-officedocument.drawingml.chart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3.xml" ContentType="application/vnd.openxmlformats-officedocument.drawingml.chart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6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8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9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0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30" r:id="rId1"/>
  </p:sldMasterIdLst>
  <p:notesMasterIdLst>
    <p:notesMasterId r:id="rId105"/>
  </p:notesMasterIdLst>
  <p:handoutMasterIdLst>
    <p:handoutMasterId r:id="rId106"/>
  </p:handoutMasterIdLst>
  <p:sldIdLst>
    <p:sldId id="369" r:id="rId2"/>
    <p:sldId id="675" r:id="rId3"/>
    <p:sldId id="674" r:id="rId4"/>
    <p:sldId id="361" r:id="rId5"/>
    <p:sldId id="599" r:id="rId6"/>
    <p:sldId id="365" r:id="rId7"/>
    <p:sldId id="679" r:id="rId8"/>
    <p:sldId id="603" r:id="rId9"/>
    <p:sldId id="719" r:id="rId10"/>
    <p:sldId id="372" r:id="rId11"/>
    <p:sldId id="373" r:id="rId12"/>
    <p:sldId id="767" r:id="rId13"/>
    <p:sldId id="769" r:id="rId14"/>
    <p:sldId id="770" r:id="rId15"/>
    <p:sldId id="771" r:id="rId16"/>
    <p:sldId id="721" r:id="rId17"/>
    <p:sldId id="722" r:id="rId18"/>
    <p:sldId id="772" r:id="rId19"/>
    <p:sldId id="773" r:id="rId20"/>
    <p:sldId id="774" r:id="rId21"/>
    <p:sldId id="775" r:id="rId22"/>
    <p:sldId id="776" r:id="rId23"/>
    <p:sldId id="777" r:id="rId24"/>
    <p:sldId id="778" r:id="rId25"/>
    <p:sldId id="779" r:id="rId26"/>
    <p:sldId id="780" r:id="rId27"/>
    <p:sldId id="781" r:id="rId28"/>
    <p:sldId id="782" r:id="rId29"/>
    <p:sldId id="783" r:id="rId30"/>
    <p:sldId id="784" r:id="rId31"/>
    <p:sldId id="785" r:id="rId32"/>
    <p:sldId id="786" r:id="rId33"/>
    <p:sldId id="787" r:id="rId34"/>
    <p:sldId id="788" r:id="rId35"/>
    <p:sldId id="789" r:id="rId36"/>
    <p:sldId id="790" r:id="rId37"/>
    <p:sldId id="747" r:id="rId38"/>
    <p:sldId id="748" r:id="rId39"/>
    <p:sldId id="750" r:id="rId40"/>
    <p:sldId id="751" r:id="rId41"/>
    <p:sldId id="752" r:id="rId42"/>
    <p:sldId id="754" r:id="rId43"/>
    <p:sldId id="756" r:id="rId44"/>
    <p:sldId id="757" r:id="rId45"/>
    <p:sldId id="758" r:id="rId46"/>
    <p:sldId id="702" r:id="rId47"/>
    <p:sldId id="842" r:id="rId48"/>
    <p:sldId id="618" r:id="rId49"/>
    <p:sldId id="761" r:id="rId50"/>
    <p:sldId id="762" r:id="rId51"/>
    <p:sldId id="763" r:id="rId52"/>
    <p:sldId id="764" r:id="rId53"/>
    <p:sldId id="765" r:id="rId54"/>
    <p:sldId id="766" r:id="rId55"/>
    <p:sldId id="843" r:id="rId56"/>
    <p:sldId id="619" r:id="rId57"/>
    <p:sldId id="791" r:id="rId58"/>
    <p:sldId id="794" r:id="rId59"/>
    <p:sldId id="793" r:id="rId60"/>
    <p:sldId id="795" r:id="rId61"/>
    <p:sldId id="796" r:id="rId62"/>
    <p:sldId id="620" r:id="rId63"/>
    <p:sldId id="798" r:id="rId64"/>
    <p:sldId id="799" r:id="rId65"/>
    <p:sldId id="800" r:id="rId66"/>
    <p:sldId id="623" r:id="rId67"/>
    <p:sldId id="801" r:id="rId68"/>
    <p:sldId id="803" r:id="rId69"/>
    <p:sldId id="804" r:id="rId70"/>
    <p:sldId id="805" r:id="rId71"/>
    <p:sldId id="806" r:id="rId72"/>
    <p:sldId id="807" r:id="rId73"/>
    <p:sldId id="815" r:id="rId74"/>
    <p:sldId id="816" r:id="rId75"/>
    <p:sldId id="818" r:id="rId76"/>
    <p:sldId id="819" r:id="rId77"/>
    <p:sldId id="820" r:id="rId78"/>
    <p:sldId id="821" r:id="rId79"/>
    <p:sldId id="822" r:id="rId80"/>
    <p:sldId id="823" r:id="rId81"/>
    <p:sldId id="824" r:id="rId82"/>
    <p:sldId id="825" r:id="rId83"/>
    <p:sldId id="826" r:id="rId84"/>
    <p:sldId id="827" r:id="rId85"/>
    <p:sldId id="828" r:id="rId86"/>
    <p:sldId id="829" r:id="rId87"/>
    <p:sldId id="634" r:id="rId88"/>
    <p:sldId id="832" r:id="rId89"/>
    <p:sldId id="635" r:id="rId90"/>
    <p:sldId id="833" r:id="rId91"/>
    <p:sldId id="637" r:id="rId92"/>
    <p:sldId id="638" r:id="rId93"/>
    <p:sldId id="639" r:id="rId94"/>
    <p:sldId id="836" r:id="rId95"/>
    <p:sldId id="835" r:id="rId96"/>
    <p:sldId id="837" r:id="rId97"/>
    <p:sldId id="641" r:id="rId98"/>
    <p:sldId id="595" r:id="rId99"/>
    <p:sldId id="838" r:id="rId100"/>
    <p:sldId id="840" r:id="rId101"/>
    <p:sldId id="839" r:id="rId102"/>
    <p:sldId id="596" r:id="rId103"/>
    <p:sldId id="841" r:id="rId104"/>
  </p:sldIdLst>
  <p:sldSz cx="9144000" cy="6858000" type="screen4x3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23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89410" autoAdjust="0"/>
  </p:normalViewPr>
  <p:slideViewPr>
    <p:cSldViewPr>
      <p:cViewPr varScale="1">
        <p:scale>
          <a:sx n="99" d="100"/>
          <a:sy n="99" d="100"/>
        </p:scale>
        <p:origin x="184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2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abb39e8bf0847c5/&#1056;&#1072;&#1073;&#1086;&#1095;&#1080;&#1081;%20&#1089;&#1090;&#1086;&#1083;/&#1089;&#1083;&#1072;&#1081;&#1076;&#1099;/&#1089;&#1083;&#1072;&#1081;&#1076;3/&#1088;&#1072;&#1079;&#1076;&#1077;&#1083;%20&#1054;&#1058;&#1056;&#1040;&#1057;&#1051;&#1048;%20&#1069;&#1050;&#1054;&#1053;&#1054;&#1052;&#1048;&#1050;&#1048;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abb39e8bf0847c5/&#1056;&#1072;&#1073;&#1086;&#1095;&#1080;&#1081;%20&#1089;&#1090;&#1086;&#1083;/&#1089;&#1083;&#1072;&#1081;&#1076;&#1099;/&#1089;&#1083;&#1072;&#1081;&#1076;%204/&#1088;&#1072;&#1079;&#1076;&#1077;&#1083;%20&#1054;&#1058;&#1043;&#1056;&#1059;&#1047;&#1050;&#1040;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abb39e8bf0847c5/&#1056;&#1072;&#1073;&#1086;&#1095;&#1080;&#1081;%20&#1089;&#1090;&#1086;&#1083;/&#1089;&#1083;&#1072;&#1081;&#1076;&#1099;/&#1089;&#1083;&#1072;&#1081;&#1076;%2017/&#1088;&#1072;&#1079;&#1076;&#1077;&#1083;%20&#1079;&#1072;&#1088;&#1087;&#1083;&#1072;&#1090;&#107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abb39e8bf0847c5/&#1056;&#1072;&#1073;&#1086;&#1095;&#1080;&#1081;%20&#1089;&#1090;&#1086;&#1083;/&#1089;&#1083;&#1072;&#1081;&#1076;&#1099;/&#1089;&#1083;&#1072;&#1081;&#1076;%2018/&#1088;&#1072;&#1079;&#1076;&#1077;&#1083;%20&#1073;&#1077;&#1079;&#1088;&#1072;&#1073;&#1086;&#1090;&#1080;&#1094;&#1072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123\Documents\&#1058;&#1072;&#1073;&#1083;&#1080;&#1094;&#1099;%20&#1087;&#1086;%20&#1072;&#1085;&#1072;&#1083;&#1080;&#1079;&#1091;%20&#1080;&#1089;&#1087;&#1086;&#1083;&#1085;&#1077;&#1085;&#1080;&#1103;%20%20&#1073;&#1102;&#1076;&#1078;&#1077;&#1090;&#1086;&#1074;%20&#1082;%20&#1076;&#1086;&#1082;&#1083;&#1072;&#1076;&#1091;%20%20&#1075;&#1083;&#1072;&#1074;&#1099;%20&#1079;&#1072;%202018%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ru-RU" sz="2800" baseline="0" dirty="0">
                <a:latin typeface="Times New Roman" panose="02020603050405020304" pitchFamily="18" charset="0"/>
              </a:rPr>
              <a:t>Структура отраслей экономики </a:t>
            </a:r>
            <a:r>
              <a:rPr lang="ru-RU" sz="2800" baseline="0" dirty="0" smtClean="0">
                <a:latin typeface="Times New Roman" panose="02020603050405020304" pitchFamily="18" charset="0"/>
              </a:rPr>
              <a:t> </a:t>
            </a:r>
            <a:endParaRPr lang="ru-RU" sz="2800" baseline="0" dirty="0"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8976434285533209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'отрасли эк'!$B$5:$B$9</c:f>
              <c:strCache>
                <c:ptCount val="5"/>
                <c:pt idx="0">
                  <c:v>обрабатывающие производства</c:v>
                </c:pt>
                <c:pt idx="1">
                  <c:v>строительство</c:v>
                </c:pt>
                <c:pt idx="2">
                  <c:v>транспорт и хранение</c:v>
                </c:pt>
                <c:pt idx="3">
                  <c:v>торговля, услуги</c:v>
                </c:pt>
                <c:pt idx="4">
                  <c:v>прочие</c:v>
                </c:pt>
              </c:strCache>
            </c:strRef>
          </c:cat>
          <c:val>
            <c:numRef>
              <c:f>'отрасли эк'!$C$5:$C$9</c:f>
              <c:numCache>
                <c:formatCode>General</c:formatCode>
                <c:ptCount val="5"/>
                <c:pt idx="0">
                  <c:v>262194</c:v>
                </c:pt>
                <c:pt idx="1">
                  <c:v>17107</c:v>
                </c:pt>
                <c:pt idx="2">
                  <c:v>64203</c:v>
                </c:pt>
                <c:pt idx="3">
                  <c:v>764</c:v>
                </c:pt>
                <c:pt idx="4">
                  <c:v>5980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E6-441D-91D7-3D6DB575DA3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</c:spPr>
    </c:plotArea>
    <c:legend>
      <c:legendPos val="t"/>
      <c:layout/>
      <c:overlay val="0"/>
      <c:txPr>
        <a:bodyPr/>
        <a:lstStyle/>
        <a:p>
          <a:pPr>
            <a:defRPr sz="1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208213492802758E-2"/>
          <c:y val="3.0573135777331294E-2"/>
          <c:w val="0.91624996228369138"/>
          <c:h val="0.88250680454705877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1.2125306718758973E-2"/>
                  <c:y val="9.6138615139808078E-2"/>
                </c:manualLayout>
              </c:layout>
              <c:tx>
                <c:rich>
                  <a:bodyPr rot="120000" anchor="ctr" anchorCtr="1"/>
                  <a:lstStyle/>
                  <a:p>
                    <a:pPr>
                      <a:defRPr sz="1400">
                        <a:solidFill>
                          <a:srgbClr val="00206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</a:rPr>
                      <a:t>4980</a:t>
                    </a:r>
                    <a:endParaRPr lang="en-US" sz="1200" b="1" dirty="0">
                      <a:latin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99B-4BD3-BCE1-4B2207F0FA4E}"/>
                </c:ext>
              </c:extLst>
            </c:dLbl>
            <c:dLbl>
              <c:idx val="1"/>
              <c:layout>
                <c:manualLayout>
                  <c:x val="3.6393704332023144E-2"/>
                  <c:y val="0.2967542985398872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</a:rPr>
                      <a:t>26580</a:t>
                    </a:r>
                    <a:endParaRPr lang="en-US" sz="1400" b="1" dirty="0">
                      <a:latin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99B-4BD3-BCE1-4B2207F0FA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Лист3!$A$332:$A$333</c:f>
              <c:strCache>
                <c:ptCount val="2"/>
                <c:pt idx="0">
                  <c:v>наименее обеспеченные  Ивангород</c:v>
                </c:pt>
                <c:pt idx="1">
                  <c:v>наиболее обеспеченные  Вистинское сельское поселение</c:v>
                </c:pt>
              </c:strCache>
            </c:strRef>
          </c:cat>
          <c:val>
            <c:numRef>
              <c:f>Лист3!$B$332:$B$333</c:f>
              <c:numCache>
                <c:formatCode>General</c:formatCode>
                <c:ptCount val="2"/>
                <c:pt idx="0">
                  <c:v>4980</c:v>
                </c:pt>
                <c:pt idx="1">
                  <c:v>26580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9B-4BD3-BCE1-4B2207F0FA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0584448"/>
        <c:axId val="138926272"/>
        <c:axId val="0"/>
      </c:bar3DChart>
      <c:catAx>
        <c:axId val="140584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926272"/>
        <c:crosses val="autoZero"/>
        <c:auto val="1"/>
        <c:lblAlgn val="ctr"/>
        <c:lblOffset val="100"/>
        <c:noMultiLvlLbl val="0"/>
      </c:catAx>
      <c:valAx>
        <c:axId val="138926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584448"/>
        <c:crosses val="autoZero"/>
        <c:crossBetween val="between"/>
      </c:valAx>
      <c:spPr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2016 -2018 годы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Лист3!$B$359</c:f>
              <c:strCache>
                <c:ptCount val="1"/>
                <c:pt idx="0">
                  <c:v>Три года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Лист3!$A$360:$A$362</c:f>
              <c:strCache>
                <c:ptCount val="3"/>
                <c:pt idx="0">
                  <c:v>сельские поселения</c:v>
                </c:pt>
                <c:pt idx="1">
                  <c:v>городские поселения</c:v>
                </c:pt>
                <c:pt idx="2">
                  <c:v>район</c:v>
                </c:pt>
              </c:strCache>
            </c:strRef>
          </c:cat>
          <c:val>
            <c:numRef>
              <c:f>Лист3!$B$360:$B$362</c:f>
              <c:numCache>
                <c:formatCode>General</c:formatCode>
                <c:ptCount val="3"/>
                <c:pt idx="0">
                  <c:v>431.7</c:v>
                </c:pt>
                <c:pt idx="1">
                  <c:v>813</c:v>
                </c:pt>
                <c:pt idx="2">
                  <c:v>760.2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E0-4461-A1D6-FFB859AE22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139920384"/>
        <c:axId val="139765440"/>
        <c:axId val="0"/>
      </c:bar3DChart>
      <c:catAx>
        <c:axId val="139920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9765440"/>
        <c:crosses val="autoZero"/>
        <c:auto val="1"/>
        <c:lblAlgn val="ctr"/>
        <c:lblOffset val="100"/>
        <c:noMultiLvlLbl val="0"/>
      </c:catAx>
      <c:valAx>
        <c:axId val="139765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9920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9"/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6EA9-4C68-8E0C-1042CCA77930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6-6EA9-4C68-8E0C-1042CCA77930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8-6EA9-4C68-8E0C-1042CCA77930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B-6EA9-4C68-8E0C-1042CCA77930}"/>
              </c:ext>
            </c:extLst>
          </c:dPt>
          <c:dPt>
            <c:idx val="8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D-6EA9-4C68-8E0C-1042CCA77930}"/>
              </c:ext>
            </c:extLst>
          </c:dPt>
          <c:dLbls>
            <c:dLbl>
              <c:idx val="1"/>
              <c:layout>
                <c:manualLayout>
                  <c:x val="5.5535100887615922E-2"/>
                  <c:y val="-2.890181496116687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C0D-45F6-A258-F9B8FE83773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C0D-45F6-A258-F9B8FE8377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Лист3!$A$134:$A$144</c:f>
              <c:strCache>
                <c:ptCount val="11"/>
                <c:pt idx="0">
                  <c:v>Р.01 Общегосударственные вопросы </c:v>
                </c:pt>
                <c:pt idx="1">
                  <c:v>Р.02 Р.03 Нац. Оборона и правоохр. Деятельность</c:v>
                </c:pt>
                <c:pt idx="2">
                  <c:v>Р.04 Нац. экономика</c:v>
                </c:pt>
                <c:pt idx="3">
                  <c:v>Р.05 Жилищно-коммунальное хозяйство</c:v>
                </c:pt>
                <c:pt idx="4">
                  <c:v>Р.07  Образование</c:v>
                </c:pt>
                <c:pt idx="5">
                  <c:v>Р.08 Культура </c:v>
                </c:pt>
                <c:pt idx="6">
                  <c:v>Р.12 Средства массовой информации</c:v>
                </c:pt>
                <c:pt idx="7">
                  <c:v>Р.10 Социальная политика</c:v>
                </c:pt>
                <c:pt idx="8">
                  <c:v>Р. 11 Физ. культура и спорт</c:v>
                </c:pt>
                <c:pt idx="10">
                  <c:v>Р.13 Обслуживание  долга</c:v>
                </c:pt>
              </c:strCache>
            </c:strRef>
          </c:cat>
          <c:val>
            <c:numRef>
              <c:f>Лист3!$B$134:$B$144</c:f>
              <c:numCache>
                <c:formatCode>General</c:formatCode>
                <c:ptCount val="11"/>
                <c:pt idx="0">
                  <c:v>382.4</c:v>
                </c:pt>
                <c:pt idx="1">
                  <c:v>18.100000000000001</c:v>
                </c:pt>
                <c:pt idx="2">
                  <c:v>282.5</c:v>
                </c:pt>
                <c:pt idx="3">
                  <c:v>446</c:v>
                </c:pt>
                <c:pt idx="4">
                  <c:v>1387.7</c:v>
                </c:pt>
                <c:pt idx="5">
                  <c:v>162.6</c:v>
                </c:pt>
                <c:pt idx="6">
                  <c:v>5.3</c:v>
                </c:pt>
                <c:pt idx="7">
                  <c:v>238.4</c:v>
                </c:pt>
                <c:pt idx="8">
                  <c:v>304</c:v>
                </c:pt>
                <c:pt idx="1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EA9-4C68-8E0C-1042CCA77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93168562263051E-2"/>
          <c:y val="4.7809714750208988E-2"/>
          <c:w val="0.93343868474773928"/>
          <c:h val="0.81516291746134129"/>
        </c:manualLayout>
      </c:layout>
      <c:lineChart>
        <c:grouping val="stacked"/>
        <c:varyColors val="0"/>
        <c:ser>
          <c:idx val="0"/>
          <c:order val="0"/>
          <c:tx>
            <c:strRef>
              <c:f>Лист3!$A$601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Лист3!$B$600:$G$600</c:f>
              <c:numCache>
                <c:formatCode>dd/mm/yyyy</c:formatCode>
                <c:ptCount val="6"/>
                <c:pt idx="0">
                  <c:v>41640</c:v>
                </c:pt>
                <c:pt idx="1">
                  <c:v>42005</c:v>
                </c:pt>
                <c:pt idx="2">
                  <c:v>42370</c:v>
                </c:pt>
                <c:pt idx="3">
                  <c:v>42736</c:v>
                </c:pt>
                <c:pt idx="4">
                  <c:v>43101</c:v>
                </c:pt>
                <c:pt idx="5">
                  <c:v>43466</c:v>
                </c:pt>
              </c:numCache>
            </c:numRef>
          </c:cat>
          <c:val>
            <c:numRef>
              <c:f>Лист3!$B$601:$G$601</c:f>
              <c:numCache>
                <c:formatCode>General</c:formatCode>
                <c:ptCount val="6"/>
                <c:pt idx="0">
                  <c:v>193.9</c:v>
                </c:pt>
                <c:pt idx="1">
                  <c:v>192.1</c:v>
                </c:pt>
                <c:pt idx="2">
                  <c:v>193.5</c:v>
                </c:pt>
                <c:pt idx="3">
                  <c:v>130</c:v>
                </c:pt>
                <c:pt idx="4">
                  <c:v>33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42-4366-8B17-3BD8457F1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887488"/>
        <c:axId val="139769472"/>
      </c:lineChart>
      <c:dateAx>
        <c:axId val="141887488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9769472"/>
        <c:crosses val="autoZero"/>
        <c:auto val="1"/>
        <c:lblOffset val="100"/>
        <c:baseTimeUnit val="years"/>
      </c:dateAx>
      <c:valAx>
        <c:axId val="139769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887488"/>
        <c:crosses val="autoZero"/>
        <c:crossBetween val="between"/>
      </c:valAx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64695686624094"/>
          <c:y val="3.0866359269839376E-2"/>
          <c:w val="0.76058262764324269"/>
          <c:h val="0.680741093111013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Лист3!$A$483</c:f>
              <c:strCache>
                <c:ptCount val="1"/>
                <c:pt idx="0">
                  <c:v>НДФЛ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Лист3!$B$482:$H$482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Лист3!$B$483:$H$483</c:f>
              <c:numCache>
                <c:formatCode>General</c:formatCode>
                <c:ptCount val="7"/>
                <c:pt idx="0">
                  <c:v>429.8</c:v>
                </c:pt>
                <c:pt idx="1">
                  <c:v>448.2</c:v>
                </c:pt>
                <c:pt idx="2">
                  <c:v>408.9</c:v>
                </c:pt>
                <c:pt idx="3">
                  <c:v>447.6</c:v>
                </c:pt>
                <c:pt idx="4">
                  <c:v>670.5</c:v>
                </c:pt>
                <c:pt idx="5">
                  <c:v>535.1</c:v>
                </c:pt>
                <c:pt idx="6">
                  <c:v>667.2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8E-4DD1-893E-C11A21D1570E}"/>
            </c:ext>
          </c:extLst>
        </c:ser>
        <c:ser>
          <c:idx val="1"/>
          <c:order val="1"/>
          <c:tx>
            <c:strRef>
              <c:f>Лист3!$A$484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Лист3!$B$482:$H$482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Лист3!$B$484:$H$484</c:f>
              <c:numCache>
                <c:formatCode>General</c:formatCode>
                <c:ptCount val="7"/>
                <c:pt idx="0">
                  <c:v>38.9</c:v>
                </c:pt>
                <c:pt idx="1">
                  <c:v>49.6</c:v>
                </c:pt>
                <c:pt idx="2">
                  <c:v>114.6</c:v>
                </c:pt>
                <c:pt idx="3">
                  <c:v>114.9</c:v>
                </c:pt>
                <c:pt idx="4">
                  <c:v>124.6</c:v>
                </c:pt>
                <c:pt idx="5">
                  <c:v>146.1</c:v>
                </c:pt>
                <c:pt idx="6">
                  <c:v>155.69999999999999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8E-4DD1-893E-C11A21D1570E}"/>
            </c:ext>
          </c:extLst>
        </c:ser>
        <c:ser>
          <c:idx val="2"/>
          <c:order val="2"/>
          <c:tx>
            <c:strRef>
              <c:f>Лист3!$A$485</c:f>
              <c:strCache>
                <c:ptCount val="1"/>
                <c:pt idx="0">
                  <c:v>Акцизы</c:v>
                </c:pt>
              </c:strCache>
            </c:strRef>
          </c:tx>
          <c:invertIfNegative val="0"/>
          <c:dLbls>
            <c:delete val="1"/>
          </c:dLbls>
          <c:cat>
            <c:numRef>
              <c:f>Лист3!$B$482:$H$482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Лист3!$B$485:$H$485</c:f>
              <c:numCache>
                <c:formatCode>General</c:formatCode>
                <c:ptCount val="7"/>
                <c:pt idx="4">
                  <c:v>3.8</c:v>
                </c:pt>
                <c:pt idx="5">
                  <c:v>2.7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8E-4DD1-893E-C11A21D1570E}"/>
            </c:ext>
          </c:extLst>
        </c:ser>
        <c:ser>
          <c:idx val="3"/>
          <c:order val="3"/>
          <c:tx>
            <c:strRef>
              <c:f>Лист3!$A$486</c:f>
              <c:strCache>
                <c:ptCount val="1"/>
                <c:pt idx="0">
                  <c:v>Госпошлина</c:v>
                </c:pt>
              </c:strCache>
            </c:strRef>
          </c:tx>
          <c:invertIfNegative val="0"/>
          <c:dLbls>
            <c:delete val="1"/>
          </c:dLbls>
          <c:cat>
            <c:numRef>
              <c:f>Лист3!$B$482:$H$482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Лист3!$B$486:$H$486</c:f>
              <c:numCache>
                <c:formatCode>General</c:formatCode>
                <c:ptCount val="7"/>
                <c:pt idx="0">
                  <c:v>4.5</c:v>
                </c:pt>
                <c:pt idx="1">
                  <c:v>4</c:v>
                </c:pt>
                <c:pt idx="2">
                  <c:v>5.2</c:v>
                </c:pt>
                <c:pt idx="3">
                  <c:v>9.1</c:v>
                </c:pt>
                <c:pt idx="4">
                  <c:v>9</c:v>
                </c:pt>
                <c:pt idx="5">
                  <c:v>8</c:v>
                </c:pt>
                <c:pt idx="6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8E-4DD1-893E-C11A21D157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1942784"/>
        <c:axId val="124395520"/>
        <c:axId val="0"/>
      </c:bar3DChart>
      <c:catAx>
        <c:axId val="141942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4395520"/>
        <c:crosses val="autoZero"/>
        <c:auto val="1"/>
        <c:lblAlgn val="ctr"/>
        <c:lblOffset val="100"/>
        <c:noMultiLvlLbl val="0"/>
      </c:catAx>
      <c:valAx>
        <c:axId val="124395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942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690882979250237"/>
          <c:y val="0.7872426265968151"/>
          <c:w val="0.74843708215718352"/>
          <c:h val="0.21275737340318521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47714554548606"/>
          <c:y val="5.3391026471386556E-2"/>
          <c:w val="0.86436562175011145"/>
          <c:h val="0.7970588872375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Лист3!$A$470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072B-4FEC-ADF1-0F946EFE57A8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072B-4FEC-ADF1-0F946EFE57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Лист3!$B$469:$C$469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Лист3!$B$470:$C$470</c:f>
              <c:numCache>
                <c:formatCode>General</c:formatCode>
                <c:ptCount val="2"/>
                <c:pt idx="0">
                  <c:v>696.6</c:v>
                </c:pt>
                <c:pt idx="1">
                  <c:v>833.7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2B-4FEC-ADF1-0F946EFE5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1944320"/>
        <c:axId val="124397248"/>
      </c:barChart>
      <c:catAx>
        <c:axId val="141944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4397248"/>
        <c:crosses val="autoZero"/>
        <c:auto val="1"/>
        <c:lblAlgn val="ctr"/>
        <c:lblOffset val="100"/>
        <c:noMultiLvlLbl val="0"/>
      </c:catAx>
      <c:valAx>
        <c:axId val="124397248"/>
        <c:scaling>
          <c:orientation val="minMax"/>
          <c:max val="850"/>
          <c:min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944320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</c:spPr>
  <c:txPr>
    <a:bodyPr/>
    <a:lstStyle/>
    <a:p>
      <a:pPr>
        <a:defRPr sz="1000" b="1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dirty="0">
                <a:latin typeface="Times New Roman" panose="02020603050405020304" pitchFamily="18" charset="0"/>
              </a:rPr>
              <a:t>Субсидии из федерального и областного бюджетов 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solidFill>
          <a:schemeClr val="accent5">
            <a:lumMod val="20000"/>
            <a:lumOff val="80000"/>
          </a:schemeClr>
        </a:solidFill>
      </c:spPr>
    </c:sideWall>
    <c:backWall>
      <c:thickness val="0"/>
      <c:spPr>
        <a:solidFill>
          <a:schemeClr val="accent5">
            <a:lumMod val="20000"/>
            <a:lumOff val="80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Лист3!$A$549</c:f>
              <c:strCache>
                <c:ptCount val="1"/>
                <c:pt idx="0">
                  <c:v>Субсидии из федерального и областного бюджетов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Лист3!$B$548:$L$548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Лист3!$B$549:$L$549</c:f>
              <c:numCache>
                <c:formatCode>General</c:formatCode>
                <c:ptCount val="11"/>
                <c:pt idx="0">
                  <c:v>40.1</c:v>
                </c:pt>
                <c:pt idx="1">
                  <c:v>92.3</c:v>
                </c:pt>
                <c:pt idx="2">
                  <c:v>95.6</c:v>
                </c:pt>
                <c:pt idx="3">
                  <c:v>298.2</c:v>
                </c:pt>
                <c:pt idx="4">
                  <c:v>546.9</c:v>
                </c:pt>
                <c:pt idx="5">
                  <c:v>377.7</c:v>
                </c:pt>
                <c:pt idx="6">
                  <c:v>420.5</c:v>
                </c:pt>
                <c:pt idx="7">
                  <c:v>660</c:v>
                </c:pt>
                <c:pt idx="8">
                  <c:v>140.1</c:v>
                </c:pt>
                <c:pt idx="9">
                  <c:v>272.5</c:v>
                </c:pt>
                <c:pt idx="10">
                  <c:v>347.6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D0-40F6-AD9A-A52401C14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42802944"/>
        <c:axId val="124399552"/>
        <c:axId val="0"/>
      </c:bar3DChart>
      <c:catAx>
        <c:axId val="142802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4399552"/>
        <c:crosses val="autoZero"/>
        <c:auto val="1"/>
        <c:lblAlgn val="ctr"/>
        <c:lblOffset val="100"/>
        <c:noMultiLvlLbl val="0"/>
      </c:catAx>
      <c:valAx>
        <c:axId val="124399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802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D378-46C3-AD65-7FC27D49174E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4-D378-46C3-AD65-7FC27D49174E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D378-46C3-AD65-7FC27D49174E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A-D378-46C3-AD65-7FC27D49174E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C-D378-46C3-AD65-7FC27D49174E}"/>
              </c:ext>
            </c:extLst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78-46C3-AD65-7FC27D4917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Лист3!$A$629:$A$639</c:f>
              <c:strCache>
                <c:ptCount val="11"/>
                <c:pt idx="0">
                  <c:v>Р.01 Общегосударственные вопросы </c:v>
                </c:pt>
                <c:pt idx="1">
                  <c:v>Р.03 Нац. Безопасность</c:v>
                </c:pt>
                <c:pt idx="2">
                  <c:v>Р.04 Нац. экономика</c:v>
                </c:pt>
                <c:pt idx="3">
                  <c:v>Р.05 Жилищно-коммунальное хозяйство</c:v>
                </c:pt>
                <c:pt idx="4">
                  <c:v>Р.07  Образование</c:v>
                </c:pt>
                <c:pt idx="5">
                  <c:v>Р.08 Культура </c:v>
                </c:pt>
                <c:pt idx="6">
                  <c:v>Р.10 Социальная политика</c:v>
                </c:pt>
                <c:pt idx="7">
                  <c:v>Р. 11 Физ. культура и спорт</c:v>
                </c:pt>
                <c:pt idx="8">
                  <c:v>Р.12 СМИ</c:v>
                </c:pt>
                <c:pt idx="9">
                  <c:v>Р.13 Обслуживание  долга</c:v>
                </c:pt>
                <c:pt idx="10">
                  <c:v>Р.14 Межбюджетные трансферты</c:v>
                </c:pt>
              </c:strCache>
            </c:strRef>
          </c:cat>
          <c:val>
            <c:numRef>
              <c:f>Лист3!$B$629:$B$639</c:f>
              <c:numCache>
                <c:formatCode>General</c:formatCode>
                <c:ptCount val="11"/>
                <c:pt idx="0">
                  <c:v>265</c:v>
                </c:pt>
                <c:pt idx="1">
                  <c:v>5.4</c:v>
                </c:pt>
                <c:pt idx="2">
                  <c:v>117.6</c:v>
                </c:pt>
                <c:pt idx="3">
                  <c:v>62.5</c:v>
                </c:pt>
                <c:pt idx="4">
                  <c:v>1384.9</c:v>
                </c:pt>
                <c:pt idx="5">
                  <c:v>23.6</c:v>
                </c:pt>
                <c:pt idx="6">
                  <c:v>181.4</c:v>
                </c:pt>
                <c:pt idx="7">
                  <c:v>207.1</c:v>
                </c:pt>
                <c:pt idx="8">
                  <c:v>2</c:v>
                </c:pt>
                <c:pt idx="9">
                  <c:v>2.2999999999999998</c:v>
                </c:pt>
                <c:pt idx="1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378-46C3-AD65-7FC27D49174E}"/>
            </c:ext>
          </c:extLst>
        </c:ser>
        <c:ser>
          <c:idx val="1"/>
          <c:order val="1"/>
          <c:explosion val="25"/>
          <c:cat>
            <c:strRef>
              <c:f>Лист3!$A$629:$A$639</c:f>
              <c:strCache>
                <c:ptCount val="11"/>
                <c:pt idx="0">
                  <c:v>Р.01 Общегосударственные вопросы </c:v>
                </c:pt>
                <c:pt idx="1">
                  <c:v>Р.03 Нац. Безопасность</c:v>
                </c:pt>
                <c:pt idx="2">
                  <c:v>Р.04 Нац. экономика</c:v>
                </c:pt>
                <c:pt idx="3">
                  <c:v>Р.05 Жилищно-коммунальное хозяйство</c:v>
                </c:pt>
                <c:pt idx="4">
                  <c:v>Р.07  Образование</c:v>
                </c:pt>
                <c:pt idx="5">
                  <c:v>Р.08 Культура </c:v>
                </c:pt>
                <c:pt idx="6">
                  <c:v>Р.10 Социальная политика</c:v>
                </c:pt>
                <c:pt idx="7">
                  <c:v>Р. 11 Физ. культура и спорт</c:v>
                </c:pt>
                <c:pt idx="8">
                  <c:v>Р.12 СМИ</c:v>
                </c:pt>
                <c:pt idx="9">
                  <c:v>Р.13 Обслуживание  долга</c:v>
                </c:pt>
                <c:pt idx="10">
                  <c:v>Р.14 Межбюджетные трансферты</c:v>
                </c:pt>
              </c:strCache>
            </c:strRef>
          </c:cat>
          <c:val>
            <c:numRef>
              <c:f>Лист3!$C$629:$C$639</c:f>
              <c:numCache>
                <c:formatCode>0.0</c:formatCode>
                <c:ptCount val="11"/>
                <c:pt idx="0">
                  <c:v>11.457973019716359</c:v>
                </c:pt>
                <c:pt idx="1">
                  <c:v>0.23348322379799394</c:v>
                </c:pt>
                <c:pt idx="2">
                  <c:v>5.0847457627118668</c:v>
                </c:pt>
                <c:pt idx="3">
                  <c:v>2.7023521272915945</c:v>
                </c:pt>
                <c:pt idx="4">
                  <c:v>59.87979937737807</c:v>
                </c:pt>
                <c:pt idx="5">
                  <c:v>1.0204081632653061</c:v>
                </c:pt>
                <c:pt idx="6">
                  <c:v>7.8433068142511262</c:v>
                </c:pt>
                <c:pt idx="7">
                  <c:v>8.9545140089934261</c:v>
                </c:pt>
                <c:pt idx="8">
                  <c:v>8.6475268073331016E-2</c:v>
                </c:pt>
                <c:pt idx="9">
                  <c:v>9.9446558284330702E-2</c:v>
                </c:pt>
                <c:pt idx="10">
                  <c:v>2.6374956762365973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378-46C3-AD65-7FC27D491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82130300036283"/>
          <c:y val="4.9106392237926205E-2"/>
          <c:w val="0.33259657393613345"/>
          <c:h val="0.69505470277362913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accent5">
        <a:lumMod val="20000"/>
        <a:lumOff val="80000"/>
      </a:schemeClr>
    </a:solidFill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92201305789549"/>
          <c:y val="2.7451988067031492E-2"/>
          <c:w val="0.86592100385146165"/>
          <c:h val="0.8815616938849342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Лист2!$A$4</c:f>
              <c:strCache>
                <c:ptCount val="1"/>
                <c:pt idx="0">
                  <c:v>Доходы 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Лист2!$B$3:$H$3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Лист2!$B$4:$H$4</c:f>
              <c:numCache>
                <c:formatCode>General</c:formatCode>
                <c:ptCount val="7"/>
                <c:pt idx="0">
                  <c:v>284.89999999999981</c:v>
                </c:pt>
                <c:pt idx="1">
                  <c:v>311.7</c:v>
                </c:pt>
                <c:pt idx="2">
                  <c:v>367.6</c:v>
                </c:pt>
                <c:pt idx="3">
                  <c:v>317</c:v>
                </c:pt>
                <c:pt idx="4">
                  <c:v>473.7</c:v>
                </c:pt>
                <c:pt idx="5">
                  <c:v>432.1</c:v>
                </c:pt>
                <c:pt idx="6">
                  <c:v>462.6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6D-40B6-BE93-471F9BEA6A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2928384"/>
        <c:axId val="124400704"/>
        <c:axId val="0"/>
      </c:bar3DChart>
      <c:catAx>
        <c:axId val="142928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4400704"/>
        <c:crosses val="autoZero"/>
        <c:auto val="1"/>
        <c:lblAlgn val="ctr"/>
        <c:lblOffset val="100"/>
        <c:noMultiLvlLbl val="0"/>
      </c:catAx>
      <c:valAx>
        <c:axId val="124400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928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40718868474766"/>
          <c:y val="0"/>
          <c:w val="0.6161339554777876"/>
          <c:h val="0.8693882384809597"/>
        </c:manualLayout>
      </c:layout>
      <c:pie3DChart>
        <c:varyColors val="1"/>
        <c:ser>
          <c:idx val="0"/>
          <c:order val="0"/>
          <c:explosion val="25"/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FA6C-4A86-906E-B314342910AE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FA6C-4A86-906E-B314342910AE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FA6C-4A86-906E-B314342910AE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FA6C-4A86-906E-B314342910AE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6C-4A86-906E-B314342910A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6C-4A86-906E-B314342910A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6C-4A86-906E-B314342910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Лист2!$A$210:$A$218</c:f>
              <c:strCache>
                <c:ptCount val="9"/>
                <c:pt idx="0">
                  <c:v>Р.01 Общегосударственные вопросы </c:v>
                </c:pt>
                <c:pt idx="1">
                  <c:v>Р.03 Нац.безопсность  и правоохр. Деятельность</c:v>
                </c:pt>
                <c:pt idx="2">
                  <c:v>Р.04 Нац. экономика</c:v>
                </c:pt>
                <c:pt idx="3">
                  <c:v>Р.05 Жилищно-коммунальное хозяйство</c:v>
                </c:pt>
                <c:pt idx="4">
                  <c:v>Р.07  Образование</c:v>
                </c:pt>
                <c:pt idx="5">
                  <c:v>Р.08 Культура </c:v>
                </c:pt>
                <c:pt idx="6">
                  <c:v>Р.12 Средства массовой информации</c:v>
                </c:pt>
                <c:pt idx="7">
                  <c:v>Р.10 Социальная политика</c:v>
                </c:pt>
                <c:pt idx="8">
                  <c:v>Р. 11 Физ. культура и спорт</c:v>
                </c:pt>
              </c:strCache>
            </c:strRef>
          </c:cat>
          <c:val>
            <c:numRef>
              <c:f>Лист2!$B$210:$B$218</c:f>
              <c:numCache>
                <c:formatCode>General</c:formatCode>
                <c:ptCount val="9"/>
                <c:pt idx="0">
                  <c:v>10.9</c:v>
                </c:pt>
                <c:pt idx="1">
                  <c:v>0.70000000000000029</c:v>
                </c:pt>
                <c:pt idx="2">
                  <c:v>99.8</c:v>
                </c:pt>
                <c:pt idx="3">
                  <c:v>176.5</c:v>
                </c:pt>
                <c:pt idx="4">
                  <c:v>3</c:v>
                </c:pt>
                <c:pt idx="5">
                  <c:v>62.2</c:v>
                </c:pt>
                <c:pt idx="6">
                  <c:v>2.6</c:v>
                </c:pt>
                <c:pt idx="7">
                  <c:v>24.2</c:v>
                </c:pt>
                <c:pt idx="8">
                  <c:v>33.300000000000004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6C-4A86-906E-B31434291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268907358802434"/>
          <c:y val="3.790928030123094E-2"/>
          <c:w val="0.29805166715271736"/>
          <c:h val="0.81474594467520023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accent5">
        <a:lumMod val="20000"/>
        <a:lumOff val="8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Отгружено товаров собственного производства, выполнено работ, оказано услуг крупными и средними предприятиями Кингисеппского района</a:t>
            </a: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ru-RU" sz="2000" baseline="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defRPr sz="1000"/>
            </a:pPr>
            <a:r>
              <a:rPr lang="ru-RU" sz="2000" baseline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за </a:t>
            </a:r>
            <a:r>
              <a:rPr lang="ru-RU" sz="200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2014-2018 годы,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млн.руб.</a:t>
            </a:r>
          </a:p>
        </c:rich>
      </c:tx>
      <c:layout>
        <c:manualLayout>
          <c:xMode val="edge"/>
          <c:yMode val="edge"/>
          <c:x val="5.6510629253754413E-2"/>
          <c:y val="2.425077769136764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chemeClr val="accent3">
            <a:lumMod val="50000"/>
          </a:schemeClr>
        </a:soli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отгрузка!$A$9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 baseline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отгрузка!$F$8:$J$8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отгрузка!$F$9:$J$9</c:f>
              <c:numCache>
                <c:formatCode>#,##0</c:formatCode>
                <c:ptCount val="5"/>
                <c:pt idx="0">
                  <c:v>140913</c:v>
                </c:pt>
                <c:pt idx="1">
                  <c:v>230192</c:v>
                </c:pt>
                <c:pt idx="2">
                  <c:v>242397</c:v>
                </c:pt>
                <c:pt idx="3">
                  <c:v>266126</c:v>
                </c:pt>
                <c:pt idx="4">
                  <c:v>350248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3B-4125-B5AD-BE30CBE05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309888"/>
        <c:axId val="120204096"/>
        <c:axId val="0"/>
      </c:bar3DChart>
      <c:catAx>
        <c:axId val="12630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 i="0" baseline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0204096"/>
        <c:crosses val="autoZero"/>
        <c:auto val="1"/>
        <c:lblAlgn val="ctr"/>
        <c:lblOffset val="100"/>
        <c:noMultiLvlLbl val="0"/>
      </c:catAx>
      <c:valAx>
        <c:axId val="12020409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crossAx val="126309888"/>
        <c:crosses val="autoZero"/>
        <c:crossBetween val="between"/>
      </c:valAx>
      <c:spPr>
        <a:noFill/>
      </c:spPr>
    </c:plotArea>
    <c:legend>
      <c:legendPos val="r"/>
      <c:layout/>
      <c:overlay val="0"/>
      <c:txPr>
        <a:bodyPr/>
        <a:lstStyle/>
        <a:p>
          <a:pPr>
            <a:defRPr sz="1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Лист1!$A$3:$A$6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43</c:v>
                </c:pt>
                <c:pt idx="1">
                  <c:v>43</c:v>
                </c:pt>
                <c:pt idx="2">
                  <c:v>118</c:v>
                </c:pt>
                <c:pt idx="3">
                  <c:v>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41-4282-AA04-FEAD4D41E8D5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Лист1!$A$3:$A$6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Лист1!$C$3:$C$6</c:f>
              <c:numCache>
                <c:formatCode>General</c:formatCode>
                <c:ptCount val="4"/>
                <c:pt idx="0">
                  <c:v>51</c:v>
                </c:pt>
                <c:pt idx="1">
                  <c:v>74</c:v>
                </c:pt>
                <c:pt idx="2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41-4282-AA04-FEAD4D41E8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647488"/>
        <c:axId val="184993472"/>
      </c:barChart>
      <c:catAx>
        <c:axId val="187647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4993472"/>
        <c:crosses val="autoZero"/>
        <c:auto val="1"/>
        <c:lblAlgn val="ctr"/>
        <c:lblOffset val="100"/>
        <c:noMultiLvlLbl val="0"/>
      </c:catAx>
      <c:valAx>
        <c:axId val="184993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7647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accent4">
            <a:lumMod val="75000"/>
          </a:schemeClr>
        </a:soli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зарплата!$B$7</c:f>
              <c:strCache>
                <c:ptCount val="1"/>
                <c:pt idx="0">
                  <c:v>руб.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 i="0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зарплата!$E$6:$I$6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зарплата!$E$7:$I$7</c:f>
              <c:numCache>
                <c:formatCode>#,##0</c:formatCode>
                <c:ptCount val="5"/>
                <c:pt idx="0">
                  <c:v>40541</c:v>
                </c:pt>
                <c:pt idx="1">
                  <c:v>44000</c:v>
                </c:pt>
                <c:pt idx="2">
                  <c:v>45670</c:v>
                </c:pt>
                <c:pt idx="3">
                  <c:v>52244</c:v>
                </c:pt>
                <c:pt idx="4">
                  <c:v>60256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94-45ED-890F-BB696F2CD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212864"/>
        <c:axId val="120205824"/>
        <c:axId val="0"/>
      </c:bar3DChart>
      <c:catAx>
        <c:axId val="138212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0205824"/>
        <c:crosses val="autoZero"/>
        <c:auto val="1"/>
        <c:lblAlgn val="ctr"/>
        <c:lblOffset val="100"/>
        <c:noMultiLvlLbl val="0"/>
      </c:catAx>
      <c:valAx>
        <c:axId val="1202058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138212864"/>
        <c:crosses val="autoZero"/>
        <c:crossBetween val="between"/>
      </c:valAx>
      <c:spPr>
        <a:solidFill>
          <a:schemeClr val="bg2">
            <a:lumMod val="75000"/>
          </a:schemeClr>
        </a:solidFill>
      </c:spPr>
    </c:plotArea>
    <c:plotVisOnly val="1"/>
    <c:dispBlanksAs val="gap"/>
    <c:showDLblsOverMax val="0"/>
  </c:chart>
  <c:spPr>
    <a:solidFill>
      <a:schemeClr val="bg2">
        <a:lumMod val="50000"/>
      </a:scheme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0000000000001E-2"/>
          <c:y val="0.11321898384645776"/>
          <c:w val="0.93888888888888999"/>
          <c:h val="0.7206882267310295"/>
        </c:manualLayout>
      </c:layout>
      <c:lineChart>
        <c:grouping val="stacked"/>
        <c:varyColors val="0"/>
        <c:ser>
          <c:idx val="0"/>
          <c:order val="0"/>
          <c:spPr>
            <a:ln w="38100" cmpd="sng">
              <a:bevel/>
            </a:ln>
          </c:spPr>
          <c:marker>
            <c:spPr>
              <a:solidFill>
                <a:srgbClr val="FF0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 i="0" baseline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безраб!$B$12:$B$16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безраб!$C$12:$C$16</c:f>
              <c:numCache>
                <c:formatCode>General</c:formatCode>
                <c:ptCount val="5"/>
                <c:pt idx="0">
                  <c:v>0.39000000000000018</c:v>
                </c:pt>
                <c:pt idx="1">
                  <c:v>0.5</c:v>
                </c:pt>
                <c:pt idx="2">
                  <c:v>0.43000000000000016</c:v>
                </c:pt>
                <c:pt idx="3">
                  <c:v>0.44</c:v>
                </c:pt>
                <c:pt idx="4">
                  <c:v>0.31000000000000016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26-4F47-80FC-EF24BB780C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6088704"/>
        <c:axId val="120208128"/>
      </c:lineChart>
      <c:catAx>
        <c:axId val="12608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0208128"/>
        <c:crosses val="autoZero"/>
        <c:auto val="1"/>
        <c:lblAlgn val="ctr"/>
        <c:lblOffset val="100"/>
        <c:noMultiLvlLbl val="0"/>
      </c:catAx>
      <c:valAx>
        <c:axId val="120208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26088704"/>
        <c:crosses val="autoZero"/>
        <c:crossBetween val="between"/>
      </c:valAx>
      <c:spPr>
        <a:gradFill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plotArea>
    <c:plotVisOnly val="1"/>
    <c:dispBlanksAs val="zero"/>
    <c:showDLblsOverMax val="0"/>
  </c:chart>
  <c:spPr>
    <a:solidFill>
      <a:schemeClr val="bg2">
        <a:lumMod val="75000"/>
      </a:schemeClr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073488940692208E-2"/>
          <c:y val="1.8984813749911966E-2"/>
          <c:w val="0.91084015921041461"/>
          <c:h val="0.93132168082940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Лист3!$A$22</c:f>
              <c:strCache>
                <c:ptCount val="1"/>
                <c:pt idx="0">
                  <c:v>налоговые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Лист3!$B$21:$D$21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Лист3!$B$22:$D$22</c:f>
              <c:numCache>
                <c:formatCode>General</c:formatCode>
                <c:ptCount val="3"/>
                <c:pt idx="0">
                  <c:v>1349.4</c:v>
                </c:pt>
                <c:pt idx="1">
                  <c:v>1101.3</c:v>
                </c:pt>
                <c:pt idx="2">
                  <c:v>1396.8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03-4389-8461-321D26FDE0C0}"/>
            </c:ext>
          </c:extLst>
        </c:ser>
        <c:ser>
          <c:idx val="1"/>
          <c:order val="1"/>
          <c:tx>
            <c:strRef>
              <c:f>Лист3!$A$23</c:f>
              <c:strCache>
                <c:ptCount val="1"/>
                <c:pt idx="0">
                  <c:v>неналоговые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Лист3!$B$21:$D$21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Лист3!$B$23:$D$23</c:f>
              <c:numCache>
                <c:formatCode>General</c:formatCode>
                <c:ptCount val="3"/>
                <c:pt idx="0">
                  <c:v>250.1</c:v>
                </c:pt>
                <c:pt idx="1">
                  <c:v>252.6</c:v>
                </c:pt>
                <c:pt idx="2">
                  <c:v>361.3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03-4389-8461-321D26FDE0C0}"/>
            </c:ext>
          </c:extLst>
        </c:ser>
        <c:ser>
          <c:idx val="2"/>
          <c:order val="2"/>
          <c:tx>
            <c:strRef>
              <c:f>Лист3!$A$24</c:f>
              <c:strCache>
                <c:ptCount val="1"/>
                <c:pt idx="0">
                  <c:v>безвозмездные 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Лист3!$B$21:$D$21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Лист3!$B$24:$D$24</c:f>
              <c:numCache>
                <c:formatCode>General</c:formatCode>
                <c:ptCount val="3"/>
                <c:pt idx="0">
                  <c:v>1523.3</c:v>
                </c:pt>
                <c:pt idx="1">
                  <c:v>1963.7</c:v>
                </c:pt>
                <c:pt idx="2">
                  <c:v>1948.2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03-4389-8461-321D26FDE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26163456"/>
        <c:axId val="138257536"/>
      </c:barChart>
      <c:catAx>
        <c:axId val="12616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8257536"/>
        <c:crosses val="autoZero"/>
        <c:auto val="1"/>
        <c:lblAlgn val="ctr"/>
        <c:lblOffset val="100"/>
        <c:noMultiLvlLbl val="0"/>
      </c:catAx>
      <c:valAx>
        <c:axId val="138257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6163456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6394907001310813"/>
          <c:y val="0"/>
          <c:w val="0.74904140389072649"/>
          <c:h val="0.10032754657052657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Лист4!$B$80</c:f>
              <c:strCache>
                <c:ptCount val="1"/>
                <c:pt idx="0">
                  <c:v>2017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strRef>
              <c:f>Лист4!$A$81:$A$82</c:f>
              <c:strCache>
                <c:ptCount val="2"/>
                <c:pt idx="0">
                  <c:v>Кингисепп</c:v>
                </c:pt>
                <c:pt idx="1">
                  <c:v>Большелуцкое с/п</c:v>
                </c:pt>
              </c:strCache>
            </c:strRef>
          </c:cat>
          <c:val>
            <c:numRef>
              <c:f>Лист4!$B$81:$B$82</c:f>
              <c:numCache>
                <c:formatCode>General</c:formatCode>
                <c:ptCount val="2"/>
                <c:pt idx="0">
                  <c:v>190.9</c:v>
                </c:pt>
                <c:pt idx="1">
                  <c:v>80.5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B4-4146-872E-8C005356A035}"/>
            </c:ext>
          </c:extLst>
        </c:ser>
        <c:ser>
          <c:idx val="1"/>
          <c:order val="1"/>
          <c:tx>
            <c:strRef>
              <c:f>Лист4!$C$80</c:f>
              <c:strCache>
                <c:ptCount val="1"/>
                <c:pt idx="0">
                  <c:v>2018 год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strRef>
              <c:f>Лист4!$A$81:$A$82</c:f>
              <c:strCache>
                <c:ptCount val="2"/>
                <c:pt idx="0">
                  <c:v>Кингисепп</c:v>
                </c:pt>
                <c:pt idx="1">
                  <c:v>Большелуцкое с/п</c:v>
                </c:pt>
              </c:strCache>
            </c:strRef>
          </c:cat>
          <c:val>
            <c:numRef>
              <c:f>Лист4!$C$81:$C$82</c:f>
              <c:numCache>
                <c:formatCode>General</c:formatCode>
                <c:ptCount val="2"/>
                <c:pt idx="0">
                  <c:v>274</c:v>
                </c:pt>
                <c:pt idx="1">
                  <c:v>120.9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B4-4146-872E-8C005356A0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8620416"/>
        <c:axId val="138870784"/>
        <c:axId val="0"/>
      </c:bar3DChart>
      <c:catAx>
        <c:axId val="138620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870784"/>
        <c:crosses val="autoZero"/>
        <c:auto val="1"/>
        <c:lblAlgn val="ctr"/>
        <c:lblOffset val="100"/>
        <c:noMultiLvlLbl val="0"/>
      </c:catAx>
      <c:valAx>
        <c:axId val="138870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8620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Лист4!$B$93</c:f>
              <c:strCache>
                <c:ptCount val="1"/>
                <c:pt idx="0">
                  <c:v>2017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Лист4!$A$94:$A$103</c:f>
              <c:strCache>
                <c:ptCount val="9"/>
                <c:pt idx="0">
                  <c:v>Вистинское с/п</c:v>
                </c:pt>
                <c:pt idx="1">
                  <c:v>Ивангород</c:v>
                </c:pt>
                <c:pt idx="2">
                  <c:v>Усть-Лужское с/п</c:v>
                </c:pt>
                <c:pt idx="3">
                  <c:v>Котельское с/п</c:v>
                </c:pt>
                <c:pt idx="4">
                  <c:v>Опольевское с/п</c:v>
                </c:pt>
                <c:pt idx="5">
                  <c:v>Куземкинское с/п</c:v>
                </c:pt>
                <c:pt idx="6">
                  <c:v>Пустомержское с/п</c:v>
                </c:pt>
                <c:pt idx="7">
                  <c:v>Нежновское с/п</c:v>
                </c:pt>
                <c:pt idx="8">
                  <c:v>Фалилеевское с/п</c:v>
                </c:pt>
              </c:strCache>
            </c:strRef>
          </c:cat>
          <c:val>
            <c:numRef>
              <c:f>Лист4!$B$94:$B$103</c:f>
              <c:numCache>
                <c:formatCode>General</c:formatCode>
                <c:ptCount val="10"/>
                <c:pt idx="0">
                  <c:v>38.1</c:v>
                </c:pt>
                <c:pt idx="1">
                  <c:v>30.9</c:v>
                </c:pt>
                <c:pt idx="2">
                  <c:v>19</c:v>
                </c:pt>
                <c:pt idx="3">
                  <c:v>16.100000000000001</c:v>
                </c:pt>
                <c:pt idx="4">
                  <c:v>9.8000000000000007</c:v>
                </c:pt>
                <c:pt idx="5">
                  <c:v>5.4</c:v>
                </c:pt>
                <c:pt idx="6">
                  <c:v>9.9</c:v>
                </c:pt>
                <c:pt idx="7">
                  <c:v>5.9</c:v>
                </c:pt>
                <c:pt idx="8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45-40B8-B566-F6A1769FC74C}"/>
            </c:ext>
          </c:extLst>
        </c:ser>
        <c:ser>
          <c:idx val="1"/>
          <c:order val="1"/>
          <c:tx>
            <c:strRef>
              <c:f>Лист4!$C$93</c:f>
              <c:strCache>
                <c:ptCount val="1"/>
                <c:pt idx="0">
                  <c:v>2018 год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solidFill>
                  <a:srgbClr val="00B05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7145-40B8-B566-F6A1769FC74C}"/>
              </c:ext>
            </c:extLst>
          </c:dPt>
          <c:cat>
            <c:strRef>
              <c:f>Лист4!$A$94:$A$103</c:f>
              <c:strCache>
                <c:ptCount val="9"/>
                <c:pt idx="0">
                  <c:v>Вистинское с/п</c:v>
                </c:pt>
                <c:pt idx="1">
                  <c:v>Ивангород</c:v>
                </c:pt>
                <c:pt idx="2">
                  <c:v>Усть-Лужское с/п</c:v>
                </c:pt>
                <c:pt idx="3">
                  <c:v>Котельское с/п</c:v>
                </c:pt>
                <c:pt idx="4">
                  <c:v>Опольевское с/п</c:v>
                </c:pt>
                <c:pt idx="5">
                  <c:v>Куземкинское с/п</c:v>
                </c:pt>
                <c:pt idx="6">
                  <c:v>Пустомержское с/п</c:v>
                </c:pt>
                <c:pt idx="7">
                  <c:v>Нежновское с/п</c:v>
                </c:pt>
                <c:pt idx="8">
                  <c:v>Фалилеевское с/п</c:v>
                </c:pt>
              </c:strCache>
            </c:strRef>
          </c:cat>
          <c:val>
            <c:numRef>
              <c:f>Лист4!$C$94:$C$103</c:f>
              <c:numCache>
                <c:formatCode>General</c:formatCode>
                <c:ptCount val="10"/>
                <c:pt idx="0">
                  <c:v>46.8</c:v>
                </c:pt>
                <c:pt idx="1">
                  <c:v>34.700000000000003</c:v>
                </c:pt>
                <c:pt idx="2">
                  <c:v>20.3</c:v>
                </c:pt>
                <c:pt idx="3">
                  <c:v>16.3</c:v>
                </c:pt>
                <c:pt idx="4">
                  <c:v>18.3</c:v>
                </c:pt>
                <c:pt idx="5">
                  <c:v>11</c:v>
                </c:pt>
                <c:pt idx="6">
                  <c:v>8.4</c:v>
                </c:pt>
                <c:pt idx="7">
                  <c:v>8.3000000000000007</c:v>
                </c:pt>
                <c:pt idx="8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45-40B8-B566-F6A1769FC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637312"/>
        <c:axId val="138259264"/>
        <c:axId val="0"/>
      </c:bar3DChart>
      <c:catAx>
        <c:axId val="13863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259264"/>
        <c:crosses val="autoZero"/>
        <c:auto val="1"/>
        <c:lblAlgn val="ctr"/>
        <c:lblOffset val="100"/>
        <c:noMultiLvlLbl val="0"/>
      </c:catAx>
      <c:valAx>
        <c:axId val="138259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6373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18734543898413"/>
          <c:y val="9.4902649705588274E-2"/>
          <c:w val="0.74896333534957071"/>
          <c:h val="0.63193781420120032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Лист3!$B$55:$D$55</c:f>
              <c:strCache>
                <c:ptCount val="3"/>
                <c:pt idx="0">
                  <c:v>район</c:v>
                </c:pt>
                <c:pt idx="1">
                  <c:v>городские поселение</c:v>
                </c:pt>
                <c:pt idx="2">
                  <c:v>сельские поселения</c:v>
                </c:pt>
              </c:strCache>
            </c:strRef>
          </c:cat>
          <c:val>
            <c:numRef>
              <c:f>Лист3!$B$56:$D$56</c:f>
              <c:numCache>
                <c:formatCode>General</c:formatCode>
                <c:ptCount val="3"/>
                <c:pt idx="0">
                  <c:v>2602.9</c:v>
                </c:pt>
                <c:pt idx="1">
                  <c:v>798.4</c:v>
                </c:pt>
                <c:pt idx="2">
                  <c:v>495.1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D0-4CDE-9F54-0D7D94C8C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1362034876783243"/>
          <c:y val="0.81366566909232307"/>
          <c:w val="0.7034781629201694"/>
          <c:h val="0.1257073866792579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160413771069476E-2"/>
          <c:y val="1.4278973366057927E-2"/>
          <c:w val="0.92254287556353565"/>
          <c:h val="0.76812637356390034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D690-453A-8A9E-756D75D848D4}"/>
              </c:ext>
            </c:extLst>
          </c:dPt>
          <c:dLbls>
            <c:dLbl>
              <c:idx val="0"/>
              <c:layout>
                <c:manualLayout>
                  <c:x val="7.5927220829359659E-3"/>
                  <c:y val="0.17018791734820338"/>
                </c:manualLayout>
              </c:layout>
              <c:tx>
                <c:rich>
                  <a:bodyPr/>
                  <a:lstStyle/>
                  <a:p>
                    <a:fld id="{9528FD7F-2C76-4495-9957-FAA2C5F5133C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690-453A-8A9E-756D75D848D4}"/>
                </c:ext>
              </c:extLst>
            </c:dLbl>
            <c:dLbl>
              <c:idx val="1"/>
              <c:layout>
                <c:manualLayout>
                  <c:x val="4.5556332497615794E-3"/>
                  <c:y val="0.12119442599038729"/>
                </c:manualLayout>
              </c:layout>
              <c:tx>
                <c:rich>
                  <a:bodyPr/>
                  <a:lstStyle/>
                  <a:p>
                    <a:fld id="{D4BC5D2E-0417-43FF-AC67-C96701F48D84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690-453A-8A9E-756D75D848D4}"/>
                </c:ext>
              </c:extLst>
            </c:dLbl>
            <c:dLbl>
              <c:idx val="2"/>
              <c:layout>
                <c:manualLayout>
                  <c:x val="4.5556332497615794E-3"/>
                  <c:y val="0.13408745003191791"/>
                </c:manualLayout>
              </c:layout>
              <c:tx>
                <c:rich>
                  <a:bodyPr/>
                  <a:lstStyle/>
                  <a:p>
                    <a:fld id="{89664F17-95A9-4CE0-B35A-05076FE69104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690-453A-8A9E-756D75D848D4}"/>
                </c:ext>
              </c:extLst>
            </c:dLbl>
            <c:dLbl>
              <c:idx val="3"/>
              <c:layout>
                <c:manualLayout>
                  <c:x val="1.5185444165871922E-3"/>
                  <c:y val="0.11603721637377507"/>
                </c:manualLayout>
              </c:layout>
              <c:tx>
                <c:rich>
                  <a:bodyPr/>
                  <a:lstStyle/>
                  <a:p>
                    <a:fld id="{BA5E479C-AF38-42B1-8E71-57A9A31C374F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690-453A-8A9E-756D75D848D4}"/>
                </c:ext>
              </c:extLst>
            </c:dLbl>
            <c:dLbl>
              <c:idx val="5"/>
              <c:layout>
                <c:manualLayout>
                  <c:x val="4.5556332497615794E-3"/>
                  <c:y val="9.7986982715632276E-2"/>
                </c:manualLayout>
              </c:layout>
              <c:tx>
                <c:rich>
                  <a:bodyPr/>
                  <a:lstStyle/>
                  <a:p>
                    <a:fld id="{29C398F4-6AE3-4261-BB08-A5B15081AA77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690-453A-8A9E-756D75D848D4}"/>
                </c:ext>
              </c:extLst>
            </c:dLbl>
            <c:dLbl>
              <c:idx val="6"/>
              <c:layout>
                <c:manualLayout>
                  <c:x val="3.0370888331743844E-3"/>
                  <c:y val="0.11088000675716284"/>
                </c:manualLayout>
              </c:layout>
              <c:tx>
                <c:rich>
                  <a:bodyPr/>
                  <a:lstStyle/>
                  <a:p>
                    <a:fld id="{C2A38048-4B4B-4E9D-80D1-0F0C78FA2C13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690-453A-8A9E-756D75D848D4}"/>
                </c:ext>
              </c:extLst>
            </c:dLbl>
            <c:dLbl>
              <c:idx val="7"/>
              <c:layout>
                <c:manualLayout>
                  <c:x val="7.5927220829359659E-3"/>
                  <c:y val="9.5408377907326161E-2"/>
                </c:manualLayout>
              </c:layout>
              <c:tx>
                <c:rich>
                  <a:bodyPr/>
                  <a:lstStyle/>
                  <a:p>
                    <a:fld id="{DDEA058A-9875-43B9-8141-22689E57CBE9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690-453A-8A9E-756D75D848D4}"/>
                </c:ext>
              </c:extLst>
            </c:dLbl>
            <c:dLbl>
              <c:idx val="8"/>
              <c:layout>
                <c:manualLayout>
                  <c:x val="4.5556332497615794E-3"/>
                  <c:y val="9.5408377907326161E-2"/>
                </c:manualLayout>
              </c:layout>
              <c:tx>
                <c:rich>
                  <a:bodyPr/>
                  <a:lstStyle/>
                  <a:p>
                    <a:fld id="{8D00A5EF-FB14-41E6-9E5E-5F5C8B01A6AE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690-453A-8A9E-756D75D848D4}"/>
                </c:ext>
              </c:extLst>
            </c:dLbl>
            <c:dLbl>
              <c:idx val="9"/>
              <c:layout>
                <c:manualLayout>
                  <c:x val="3.0370888331743844E-3"/>
                  <c:y val="0.10314419233224452"/>
                </c:manualLayout>
              </c:layout>
              <c:tx>
                <c:rich>
                  <a:bodyPr/>
                  <a:lstStyle/>
                  <a:p>
                    <a:fld id="{27169DCE-0454-43E2-A7B7-C2D937E1B2C1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690-453A-8A9E-756D75D848D4}"/>
                </c:ext>
              </c:extLst>
            </c:dLbl>
            <c:dLbl>
              <c:idx val="10"/>
              <c:layout>
                <c:manualLayout>
                  <c:x val="6.0741776663487687E-3"/>
                  <c:y val="7.9936749057489528E-2"/>
                </c:manualLayout>
              </c:layout>
              <c:tx>
                <c:rich>
                  <a:bodyPr/>
                  <a:lstStyle/>
                  <a:p>
                    <a:fld id="{7F1BA649-F4CC-455D-B74F-D189C791CBCC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690-453A-8A9E-756D75D848D4}"/>
                </c:ext>
              </c:extLst>
            </c:dLbl>
            <c:dLbl>
              <c:idx val="11"/>
              <c:layout>
                <c:manualLayout>
                  <c:x val="3.0370888331743844E-3"/>
                  <c:y val="7.2200934632571309E-2"/>
                </c:manualLayout>
              </c:layout>
              <c:tx>
                <c:rich>
                  <a:bodyPr/>
                  <a:lstStyle/>
                  <a:p>
                    <a:fld id="{42E1850B-26F7-45C8-8924-3D701F0CE04D}" type="VALUE">
                      <a:rPr lang="en-US">
                        <a:latin typeface="Times New Roman" panose="02020603050405020304" pitchFamily="18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690-453A-8A9E-756D75D848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Лист3!$A$273:$A$284</c:f>
              <c:strCache>
                <c:ptCount val="12"/>
                <c:pt idx="0">
                  <c:v>Вистинское с/п</c:v>
                </c:pt>
                <c:pt idx="1">
                  <c:v>Большелуцкое с/п</c:v>
                </c:pt>
                <c:pt idx="2">
                  <c:v>Нежновское с/п</c:v>
                </c:pt>
                <c:pt idx="3">
                  <c:v>Куземкинское с/п</c:v>
                </c:pt>
                <c:pt idx="4">
                  <c:v>Средняя по МО</c:v>
                </c:pt>
                <c:pt idx="5">
                  <c:v>Усть-Лужское с/п</c:v>
                </c:pt>
                <c:pt idx="6">
                  <c:v>Опольевское с/п</c:v>
                </c:pt>
                <c:pt idx="7">
                  <c:v>Кингисепп</c:v>
                </c:pt>
                <c:pt idx="8">
                  <c:v>Котельское с/п</c:v>
                </c:pt>
                <c:pt idx="9">
                  <c:v>Пустомержское с/п</c:v>
                </c:pt>
                <c:pt idx="10">
                  <c:v>Ивангород</c:v>
                </c:pt>
                <c:pt idx="11">
                  <c:v>Фалилеевское с/п</c:v>
                </c:pt>
              </c:strCache>
            </c:strRef>
          </c:cat>
          <c:val>
            <c:numRef>
              <c:f>Лист3!$B$273:$B$284</c:f>
              <c:numCache>
                <c:formatCode>General</c:formatCode>
                <c:ptCount val="12"/>
                <c:pt idx="0">
                  <c:v>26580</c:v>
                </c:pt>
                <c:pt idx="1">
                  <c:v>25733</c:v>
                </c:pt>
                <c:pt idx="2" formatCode="0">
                  <c:v>9351</c:v>
                </c:pt>
                <c:pt idx="3">
                  <c:v>7957</c:v>
                </c:pt>
                <c:pt idx="4">
                  <c:v>7124</c:v>
                </c:pt>
                <c:pt idx="5">
                  <c:v>6559</c:v>
                </c:pt>
                <c:pt idx="6">
                  <c:v>6511</c:v>
                </c:pt>
                <c:pt idx="7">
                  <c:v>5860</c:v>
                </c:pt>
                <c:pt idx="8">
                  <c:v>4556</c:v>
                </c:pt>
                <c:pt idx="9">
                  <c:v>3646</c:v>
                </c:pt>
                <c:pt idx="10">
                  <c:v>3312</c:v>
                </c:pt>
                <c:pt idx="11">
                  <c:v>2438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690-453A-8A9E-756D75D848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081664"/>
        <c:axId val="138923968"/>
        <c:axId val="0"/>
      </c:bar3DChart>
      <c:catAx>
        <c:axId val="14008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923968"/>
        <c:crosses val="autoZero"/>
        <c:auto val="1"/>
        <c:lblAlgn val="ctr"/>
        <c:lblOffset val="100"/>
        <c:noMultiLvlLbl val="0"/>
      </c:catAx>
      <c:valAx>
        <c:axId val="1389239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081664"/>
        <c:crosses val="autoZero"/>
        <c:crossBetween val="between"/>
      </c:valAx>
      <c:spPr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5C34D2-8972-4433-A6EB-CAAE81EEB675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31D7559-49BC-4BF9-A93C-8BB397F933AA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sz="1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rPr>
            <a:t>798,4        </a:t>
          </a:r>
          <a:r>
            <a:rPr lang="ru-RU" sz="1200" b="0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городские</a:t>
          </a:r>
          <a:r>
            <a:rPr lang="ru-RU" sz="1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rPr>
            <a:t> поселения</a:t>
          </a:r>
          <a:endParaRPr lang="ru-RU" sz="12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gm:t>
    </dgm:pt>
    <dgm:pt modelId="{8F153AFE-C296-434D-9A2C-5F898EFE3875}" type="parTrans" cxnId="{52119113-D54F-486C-A9EB-F44584CB4A70}">
      <dgm:prSet/>
      <dgm:spPr/>
      <dgm:t>
        <a:bodyPr/>
        <a:lstStyle/>
        <a:p>
          <a:endParaRPr lang="ru-RU"/>
        </a:p>
      </dgm:t>
    </dgm:pt>
    <dgm:pt modelId="{4B19793F-B9A0-4946-8C89-CB37CA1BFF01}" type="sibTrans" cxnId="{52119113-D54F-486C-A9EB-F44584CB4A70}">
      <dgm:prSet/>
      <dgm:spPr/>
      <dgm:t>
        <a:bodyPr/>
        <a:lstStyle/>
        <a:p>
          <a:endParaRPr lang="ru-RU"/>
        </a:p>
      </dgm:t>
    </dgm:pt>
    <dgm:pt modelId="{B1B62D37-3AA8-4976-84F2-143483661CF4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495,1 сельские  </a:t>
          </a:r>
          <a:r>
            <a:rPr lang="ru-RU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поселения</a:t>
          </a:r>
        </a:p>
        <a:p>
          <a:endParaRPr lang="ru-RU" b="1" cap="all" spc="0" dirty="0">
            <a:ln w="0"/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endParaRPr>
        </a:p>
      </dgm:t>
    </dgm:pt>
    <dgm:pt modelId="{76CDD716-8A8C-400D-A11D-7D59240013AF}" type="parTrans" cxnId="{45A07ED0-AAC2-480C-A328-9AD701E4301F}">
      <dgm:prSet/>
      <dgm:spPr/>
      <dgm:t>
        <a:bodyPr/>
        <a:lstStyle/>
        <a:p>
          <a:endParaRPr lang="ru-RU"/>
        </a:p>
      </dgm:t>
    </dgm:pt>
    <dgm:pt modelId="{9762144A-1CCC-4ECD-A9A8-B379C96A1D19}" type="sibTrans" cxnId="{45A07ED0-AAC2-480C-A328-9AD701E4301F}">
      <dgm:prSet/>
      <dgm:spPr/>
      <dgm:t>
        <a:bodyPr/>
        <a:lstStyle/>
        <a:p>
          <a:endParaRPr lang="ru-RU"/>
        </a:p>
      </dgm:t>
    </dgm:pt>
    <dgm:pt modelId="{1A542585-0B9D-4AF5-9CC2-BCD1D95D9CA9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r>
            <a:rPr lang="ru-RU" sz="1600" b="1" cap="none" spc="0" dirty="0" smtClean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2602,9</a:t>
          </a:r>
          <a:r>
            <a:rPr lang="ru-RU" sz="1600" b="1" cap="none" spc="0" dirty="0" smtClean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  бюджет района</a:t>
          </a:r>
          <a:endParaRPr lang="ru-RU" sz="1600" b="1" cap="none" spc="0" dirty="0">
            <a:ln w="11430"/>
            <a:solidFill>
              <a:schemeClr val="tx1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gm:t>
    </dgm:pt>
    <dgm:pt modelId="{2FE127B0-26A1-4134-BF0C-2490BD2CEFE1}" type="parTrans" cxnId="{E8ABF2D8-3311-4DDA-A7F6-4C1186AF53D7}">
      <dgm:prSet/>
      <dgm:spPr/>
      <dgm:t>
        <a:bodyPr/>
        <a:lstStyle/>
        <a:p>
          <a:endParaRPr lang="ru-RU"/>
        </a:p>
      </dgm:t>
    </dgm:pt>
    <dgm:pt modelId="{765BDB4A-963F-4CFD-8632-DE2097DB1AB5}" type="sibTrans" cxnId="{E8ABF2D8-3311-4DDA-A7F6-4C1186AF53D7}">
      <dgm:prSet/>
      <dgm:spPr/>
      <dgm:t>
        <a:bodyPr/>
        <a:lstStyle/>
        <a:p>
          <a:endParaRPr lang="ru-RU"/>
        </a:p>
      </dgm:t>
    </dgm:pt>
    <dgm:pt modelId="{FA181D3D-47E6-453B-A98D-E9746386E60E}">
      <dgm:prSet phldrT="[Текст]"/>
      <dgm:spPr/>
      <dgm:t>
        <a:bodyPr/>
        <a:lstStyle/>
        <a:p>
          <a:r>
            <a:rPr lang="ru-RU" b="1" i="1" dirty="0" smtClean="0"/>
            <a:t> </a:t>
          </a:r>
          <a:r>
            <a: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консолидированный</a:t>
          </a:r>
          <a:r>
            <a:rPr lang="ru-RU" b="1" i="1" dirty="0" smtClean="0"/>
            <a:t>  бюджет 3706,3 миллионов рублей</a:t>
          </a:r>
          <a:endParaRPr lang="ru-RU" dirty="0"/>
        </a:p>
      </dgm:t>
    </dgm:pt>
    <dgm:pt modelId="{2A4DF5E8-5F9A-43F6-86E5-B3B3470DE9C5}" type="parTrans" cxnId="{90301AFC-5CA1-42AE-B37B-A0355110CA20}">
      <dgm:prSet/>
      <dgm:spPr/>
      <dgm:t>
        <a:bodyPr/>
        <a:lstStyle/>
        <a:p>
          <a:endParaRPr lang="ru-RU"/>
        </a:p>
      </dgm:t>
    </dgm:pt>
    <dgm:pt modelId="{A04D8288-4077-4473-B7B7-9FC49B473292}" type="sibTrans" cxnId="{90301AFC-5CA1-42AE-B37B-A0355110CA20}">
      <dgm:prSet/>
      <dgm:spPr/>
      <dgm:t>
        <a:bodyPr/>
        <a:lstStyle/>
        <a:p>
          <a:endParaRPr lang="ru-RU"/>
        </a:p>
      </dgm:t>
    </dgm:pt>
    <dgm:pt modelId="{68D81A54-EF42-4A23-BC98-1A65FBFAC896}" type="pres">
      <dgm:prSet presAssocID="{5A5C34D2-8972-4433-A6EB-CAAE81EEB67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91F16B-27A3-4F11-B567-73CEDEAA9D07}" type="pres">
      <dgm:prSet presAssocID="{5A5C34D2-8972-4433-A6EB-CAAE81EEB675}" presName="ellipse" presStyleLbl="trBgShp" presStyleIdx="0" presStyleCnt="1"/>
      <dgm:spPr/>
    </dgm:pt>
    <dgm:pt modelId="{17C19A5C-A378-4A57-8623-1F85DBC00D1B}" type="pres">
      <dgm:prSet presAssocID="{5A5C34D2-8972-4433-A6EB-CAAE81EEB675}" presName="arrow1" presStyleLbl="fgShp" presStyleIdx="0" presStyleCnt="1" custLinFactNeighborX="29635" custLinFactNeighborY="53697"/>
      <dgm:spPr/>
    </dgm:pt>
    <dgm:pt modelId="{027D575C-4E27-4CFC-B4F9-F5498DE38027}" type="pres">
      <dgm:prSet presAssocID="{5A5C34D2-8972-4433-A6EB-CAAE81EEB67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F0CE85-09BF-4086-8E65-3E24761C3CE7}" type="pres">
      <dgm:prSet presAssocID="{B1B62D37-3AA8-4976-84F2-143483661CF4}" presName="item1" presStyleLbl="node1" presStyleIdx="0" presStyleCnt="3" custFlipVert="0" custFlipHor="0" custScaleX="213224" custScaleY="125236" custLinFactX="14876" custLinFactNeighborX="100000" custLinFactNeighborY="-89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AD7783-0657-41AB-81FE-574572A8F0EB}" type="pres">
      <dgm:prSet presAssocID="{1A542585-0B9D-4AF5-9CC2-BCD1D95D9CA9}" presName="item2" presStyleLbl="node1" presStyleIdx="1" presStyleCnt="3" custFlipHor="1" custScaleX="110908" custScaleY="98064" custLinFactNeighborX="-90510" custLinFactNeighborY="-11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4FAF1-DF7A-42F4-B8EB-CE9FD93EB6F3}" type="pres">
      <dgm:prSet presAssocID="{FA181D3D-47E6-453B-A98D-E9746386E60E}" presName="item3" presStyleLbl="node1" presStyleIdx="2" presStyleCnt="3" custFlipHor="0" custScaleX="132739" custScaleY="104178" custLinFactNeighborX="-79196" custLinFactNeighborY="10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73D5C5-8F5E-405A-964B-5CB9604036C2}" type="pres">
      <dgm:prSet presAssocID="{5A5C34D2-8972-4433-A6EB-CAAE81EEB675}" presName="funnel" presStyleLbl="trAlignAcc1" presStyleIdx="0" presStyleCnt="1" custScaleX="185464" custScaleY="109131" custLinFactNeighborX="3636" custLinFactNeighborY="6612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</dgm:ptLst>
  <dgm:cxnLst>
    <dgm:cxn modelId="{E8ABF2D8-3311-4DDA-A7F6-4C1186AF53D7}" srcId="{5A5C34D2-8972-4433-A6EB-CAAE81EEB675}" destId="{1A542585-0B9D-4AF5-9CC2-BCD1D95D9CA9}" srcOrd="2" destOrd="0" parTransId="{2FE127B0-26A1-4134-BF0C-2490BD2CEFE1}" sibTransId="{765BDB4A-963F-4CFD-8632-DE2097DB1AB5}"/>
    <dgm:cxn modelId="{B7DCEC06-44CA-429E-8F3A-D91C18B94D1A}" type="presOf" srcId="{1A542585-0B9D-4AF5-9CC2-BCD1D95D9CA9}" destId="{EDF0CE85-09BF-4086-8E65-3E24761C3CE7}" srcOrd="0" destOrd="0" presId="urn:microsoft.com/office/officeart/2005/8/layout/funnel1"/>
    <dgm:cxn modelId="{BEE8AB54-C89F-4149-9774-7BBBCEE22ABE}" type="presOf" srcId="{5A5C34D2-8972-4433-A6EB-CAAE81EEB675}" destId="{68D81A54-EF42-4A23-BC98-1A65FBFAC896}" srcOrd="0" destOrd="0" presId="urn:microsoft.com/office/officeart/2005/8/layout/funnel1"/>
    <dgm:cxn modelId="{9F143B3A-6477-482F-819B-63A670E65651}" type="presOf" srcId="{B1B62D37-3AA8-4976-84F2-143483661CF4}" destId="{29AD7783-0657-41AB-81FE-574572A8F0EB}" srcOrd="0" destOrd="0" presId="urn:microsoft.com/office/officeart/2005/8/layout/funnel1"/>
    <dgm:cxn modelId="{4D2A2C74-8158-4791-9A09-EC3DE255B402}" type="presOf" srcId="{F31D7559-49BC-4BF9-A93C-8BB397F933AA}" destId="{0994FAF1-DF7A-42F4-B8EB-CE9FD93EB6F3}" srcOrd="0" destOrd="0" presId="urn:microsoft.com/office/officeart/2005/8/layout/funnel1"/>
    <dgm:cxn modelId="{DDF71592-DF2C-461B-A5EF-EAEF578D0584}" type="presOf" srcId="{FA181D3D-47E6-453B-A98D-E9746386E60E}" destId="{027D575C-4E27-4CFC-B4F9-F5498DE38027}" srcOrd="0" destOrd="0" presId="urn:microsoft.com/office/officeart/2005/8/layout/funnel1"/>
    <dgm:cxn modelId="{52119113-D54F-486C-A9EB-F44584CB4A70}" srcId="{5A5C34D2-8972-4433-A6EB-CAAE81EEB675}" destId="{F31D7559-49BC-4BF9-A93C-8BB397F933AA}" srcOrd="0" destOrd="0" parTransId="{8F153AFE-C296-434D-9A2C-5F898EFE3875}" sibTransId="{4B19793F-B9A0-4946-8C89-CB37CA1BFF01}"/>
    <dgm:cxn modelId="{90301AFC-5CA1-42AE-B37B-A0355110CA20}" srcId="{5A5C34D2-8972-4433-A6EB-CAAE81EEB675}" destId="{FA181D3D-47E6-453B-A98D-E9746386E60E}" srcOrd="3" destOrd="0" parTransId="{2A4DF5E8-5F9A-43F6-86E5-B3B3470DE9C5}" sibTransId="{A04D8288-4077-4473-B7B7-9FC49B473292}"/>
    <dgm:cxn modelId="{45A07ED0-AAC2-480C-A328-9AD701E4301F}" srcId="{5A5C34D2-8972-4433-A6EB-CAAE81EEB675}" destId="{B1B62D37-3AA8-4976-84F2-143483661CF4}" srcOrd="1" destOrd="0" parTransId="{76CDD716-8A8C-400D-A11D-7D59240013AF}" sibTransId="{9762144A-1CCC-4ECD-A9A8-B379C96A1D19}"/>
    <dgm:cxn modelId="{1A8C9764-9627-4015-812C-42D4D3305C2F}" type="presParOf" srcId="{68D81A54-EF42-4A23-BC98-1A65FBFAC896}" destId="{2B91F16B-27A3-4F11-B567-73CEDEAA9D07}" srcOrd="0" destOrd="0" presId="urn:microsoft.com/office/officeart/2005/8/layout/funnel1"/>
    <dgm:cxn modelId="{96B87734-56E0-41BB-9930-8E3806FD2D01}" type="presParOf" srcId="{68D81A54-EF42-4A23-BC98-1A65FBFAC896}" destId="{17C19A5C-A378-4A57-8623-1F85DBC00D1B}" srcOrd="1" destOrd="0" presId="urn:microsoft.com/office/officeart/2005/8/layout/funnel1"/>
    <dgm:cxn modelId="{06FF06F1-9763-452A-BF51-C2D4CA49AD3F}" type="presParOf" srcId="{68D81A54-EF42-4A23-BC98-1A65FBFAC896}" destId="{027D575C-4E27-4CFC-B4F9-F5498DE38027}" srcOrd="2" destOrd="0" presId="urn:microsoft.com/office/officeart/2005/8/layout/funnel1"/>
    <dgm:cxn modelId="{248D76B8-CE74-4DDF-BBA1-8A717ABE271E}" type="presParOf" srcId="{68D81A54-EF42-4A23-BC98-1A65FBFAC896}" destId="{EDF0CE85-09BF-4086-8E65-3E24761C3CE7}" srcOrd="3" destOrd="0" presId="urn:microsoft.com/office/officeart/2005/8/layout/funnel1"/>
    <dgm:cxn modelId="{B3213343-1A2E-4D28-BCF9-ABF457F6FC89}" type="presParOf" srcId="{68D81A54-EF42-4A23-BC98-1A65FBFAC896}" destId="{29AD7783-0657-41AB-81FE-574572A8F0EB}" srcOrd="4" destOrd="0" presId="urn:microsoft.com/office/officeart/2005/8/layout/funnel1"/>
    <dgm:cxn modelId="{C9EB4191-DA3B-44D2-8565-50527BF221D8}" type="presParOf" srcId="{68D81A54-EF42-4A23-BC98-1A65FBFAC896}" destId="{0994FAF1-DF7A-42F4-B8EB-CE9FD93EB6F3}" srcOrd="5" destOrd="0" presId="urn:microsoft.com/office/officeart/2005/8/layout/funnel1"/>
    <dgm:cxn modelId="{EC3925E9-977F-49E0-ADDE-F7DF7B1A55EC}" type="presParOf" srcId="{68D81A54-EF42-4A23-BC98-1A65FBFAC896}" destId="{7573D5C5-8F5E-405A-964B-5CB9604036C2}" srcOrd="6" destOrd="0" presId="urn:microsoft.com/office/officeart/2005/8/layout/funnel1"/>
  </dgm:cxnLst>
  <dgm:bg>
    <a:solidFill>
      <a:srgbClr val="558ED5">
        <a:alpha val="47059"/>
      </a:srgb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DD437DA-6385-4C7F-99CE-72590D8CDB1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BE00AD-7EBB-4A3A-A81C-5FE3FB8D49BC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26,0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027FF-2F48-415E-B435-B71598529FC7}" type="parTrans" cxnId="{1C3E330E-A52A-4EDF-A425-746A51A6905C}">
      <dgm:prSet/>
      <dgm:spPr/>
      <dgm:t>
        <a:bodyPr/>
        <a:lstStyle/>
        <a:p>
          <a:endParaRPr lang="ru-RU"/>
        </a:p>
      </dgm:t>
    </dgm:pt>
    <dgm:pt modelId="{63CE1FBD-449E-49E6-A5BC-7811E67C966C}" type="sibTrans" cxnId="{1C3E330E-A52A-4EDF-A425-746A51A6905C}">
      <dgm:prSet/>
      <dgm:spPr/>
      <dgm:t>
        <a:bodyPr/>
        <a:lstStyle/>
        <a:p>
          <a:endParaRPr lang="ru-RU"/>
        </a:p>
      </dgm:t>
    </dgm:pt>
    <dgm:pt modelId="{585A5460-C198-4ED9-A061-973A9B253840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комфортной городской среды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1EF7E-B249-4E2F-A17A-1DC96CAB21E2}" type="parTrans" cxnId="{97791D17-3105-42C1-AA86-6CE8E7BE9749}">
      <dgm:prSet/>
      <dgm:spPr/>
      <dgm:t>
        <a:bodyPr/>
        <a:lstStyle/>
        <a:p>
          <a:endParaRPr lang="ru-RU"/>
        </a:p>
      </dgm:t>
    </dgm:pt>
    <dgm:pt modelId="{66A0B6A8-9A67-40AA-9CF2-8CEDCBE6C0A2}" type="sibTrans" cxnId="{97791D17-3105-42C1-AA86-6CE8E7BE9749}">
      <dgm:prSet/>
      <dgm:spPr/>
      <dgm:t>
        <a:bodyPr/>
        <a:lstStyle/>
        <a:p>
          <a:endParaRPr lang="ru-RU"/>
        </a:p>
      </dgm:t>
    </dgm:pt>
    <dgm:pt modelId="{6EACE9CB-A72F-4CA0-A1C5-D67FA80CE9C2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20,4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1DF6FE-01A5-4044-945B-D4E504D694A5}" type="parTrans" cxnId="{29197325-441C-4FE4-987D-A5B31CDC95B9}">
      <dgm:prSet/>
      <dgm:spPr/>
      <dgm:t>
        <a:bodyPr/>
        <a:lstStyle/>
        <a:p>
          <a:endParaRPr lang="ru-RU"/>
        </a:p>
      </dgm:t>
    </dgm:pt>
    <dgm:pt modelId="{58CAA377-E661-4469-A17F-8777AFA3A141}" type="sibTrans" cxnId="{29197325-441C-4FE4-987D-A5B31CDC95B9}">
      <dgm:prSet/>
      <dgm:spPr/>
      <dgm:t>
        <a:bodyPr/>
        <a:lstStyle/>
        <a:p>
          <a:endParaRPr lang="ru-RU"/>
        </a:p>
      </dgm:t>
    </dgm:pt>
    <dgm:pt modelId="{9130095E-E8F3-448B-A234-EE222733C662}">
      <dgm:prSet phldrT="[Текст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Ремонты дорог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5FD276-772D-4212-932B-ADD3FF844FDD}" type="parTrans" cxnId="{ADE48FBD-A0FC-4E0E-BEBE-D9B98BA1BF2B}">
      <dgm:prSet/>
      <dgm:spPr/>
      <dgm:t>
        <a:bodyPr/>
        <a:lstStyle/>
        <a:p>
          <a:endParaRPr lang="ru-RU"/>
        </a:p>
      </dgm:t>
    </dgm:pt>
    <dgm:pt modelId="{E97BD0C5-7AD9-43C0-AFB3-664880953680}" type="sibTrans" cxnId="{ADE48FBD-A0FC-4E0E-BEBE-D9B98BA1BF2B}">
      <dgm:prSet/>
      <dgm:spPr/>
      <dgm:t>
        <a:bodyPr/>
        <a:lstStyle/>
        <a:p>
          <a:endParaRPr lang="ru-RU"/>
        </a:p>
      </dgm:t>
    </dgm:pt>
    <dgm:pt modelId="{592F3904-FEA5-437E-A0A2-8368BA067102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18,3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11F2F-225B-4441-ADA1-786EBD7BD074}" type="parTrans" cxnId="{EAB084D1-E10B-4428-A62C-AE8B977DC192}">
      <dgm:prSet/>
      <dgm:spPr/>
      <dgm:t>
        <a:bodyPr/>
        <a:lstStyle/>
        <a:p>
          <a:endParaRPr lang="ru-RU"/>
        </a:p>
      </dgm:t>
    </dgm:pt>
    <dgm:pt modelId="{5635C503-FCFC-40A3-B0F3-BF9FDE9CF6E7}" type="sibTrans" cxnId="{EAB084D1-E10B-4428-A62C-AE8B977DC192}">
      <dgm:prSet/>
      <dgm:spPr/>
      <dgm:t>
        <a:bodyPr/>
        <a:lstStyle/>
        <a:p>
          <a:endParaRPr lang="ru-RU"/>
        </a:p>
      </dgm:t>
    </dgm:pt>
    <dgm:pt modelId="{01C2CAAF-9D8B-4518-84C8-7445219DC4D2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субсидий гражданам на приобретение жилья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8B71AF-623A-4E1B-ADAE-CBD95ECA7121}" type="parTrans" cxnId="{1D0FBB13-3E84-4946-896D-B15E86DB1BFE}">
      <dgm:prSet/>
      <dgm:spPr/>
      <dgm:t>
        <a:bodyPr/>
        <a:lstStyle/>
        <a:p>
          <a:endParaRPr lang="ru-RU"/>
        </a:p>
      </dgm:t>
    </dgm:pt>
    <dgm:pt modelId="{D1705A32-0519-4486-8CE5-C52EEAB60F98}" type="sibTrans" cxnId="{1D0FBB13-3E84-4946-896D-B15E86DB1BFE}">
      <dgm:prSet/>
      <dgm:spPr/>
      <dgm:t>
        <a:bodyPr/>
        <a:lstStyle/>
        <a:p>
          <a:endParaRPr lang="ru-RU"/>
        </a:p>
      </dgm:t>
    </dgm:pt>
    <dgm:pt modelId="{74BA7C64-9728-4E71-8D4E-0ECDC5CD00C5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46,9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97546-18EF-49A8-8F68-2C863BD74E56}" type="parTrans" cxnId="{2723453E-0B1D-4CD2-8569-4DD0EC61CB10}">
      <dgm:prSet/>
      <dgm:spPr/>
      <dgm:t>
        <a:bodyPr/>
        <a:lstStyle/>
        <a:p>
          <a:endParaRPr lang="ru-RU"/>
        </a:p>
      </dgm:t>
    </dgm:pt>
    <dgm:pt modelId="{335D7AEC-C4F7-4E70-A3B3-605660D71D33}" type="sibTrans" cxnId="{2723453E-0B1D-4CD2-8569-4DD0EC61CB10}">
      <dgm:prSet/>
      <dgm:spPr/>
      <dgm:t>
        <a:bodyPr/>
        <a:lstStyle/>
        <a:p>
          <a:endParaRPr lang="ru-RU"/>
        </a:p>
      </dgm:t>
    </dgm:pt>
    <dgm:pt modelId="{F5FB9464-EAFE-4250-A1C2-D85CEFC706D8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Установка автоматизированных тепловых пунктов в многоквартирных домах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9F67F-9C82-426C-8116-D2532C5CD451}" type="parTrans" cxnId="{D1DD7566-BF2C-4A8E-B8C7-EFFAEBEF7825}">
      <dgm:prSet/>
      <dgm:spPr/>
      <dgm:t>
        <a:bodyPr/>
        <a:lstStyle/>
        <a:p>
          <a:endParaRPr lang="ru-RU"/>
        </a:p>
      </dgm:t>
    </dgm:pt>
    <dgm:pt modelId="{EA4E5C11-F831-4C42-B414-45743D652092}" type="sibTrans" cxnId="{D1DD7566-BF2C-4A8E-B8C7-EFFAEBEF7825}">
      <dgm:prSet/>
      <dgm:spPr/>
      <dgm:t>
        <a:bodyPr/>
        <a:lstStyle/>
        <a:p>
          <a:endParaRPr lang="ru-RU"/>
        </a:p>
      </dgm:t>
    </dgm:pt>
    <dgm:pt modelId="{76FDEC0F-5D08-4204-AF5E-A3B3B377695D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6,8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3CBCF2-593E-4B09-A21C-C6C44FA98656}" type="parTrans" cxnId="{0C946F25-E990-4C5C-A015-ADA8C0037354}">
      <dgm:prSet/>
      <dgm:spPr/>
      <dgm:t>
        <a:bodyPr/>
        <a:lstStyle/>
        <a:p>
          <a:endParaRPr lang="ru-RU"/>
        </a:p>
      </dgm:t>
    </dgm:pt>
    <dgm:pt modelId="{DBAA97C5-8E37-49EE-9159-072D043718C8}" type="sibTrans" cxnId="{0C946F25-E990-4C5C-A015-ADA8C0037354}">
      <dgm:prSet/>
      <dgm:spPr/>
      <dgm:t>
        <a:bodyPr/>
        <a:lstStyle/>
        <a:p>
          <a:endParaRPr lang="ru-RU"/>
        </a:p>
      </dgm:t>
    </dgm:pt>
    <dgm:pt modelId="{EF1C946A-D4F7-455B-AFCF-D18F331AD2F5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Выплаты стимулирующего характера работникам учреждений культуры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90BF86-D439-4421-8848-54C6CD08958B}" type="parTrans" cxnId="{1D14D899-ECF7-4A05-8026-84F9F7787942}">
      <dgm:prSet/>
      <dgm:spPr/>
      <dgm:t>
        <a:bodyPr/>
        <a:lstStyle/>
        <a:p>
          <a:endParaRPr lang="ru-RU"/>
        </a:p>
      </dgm:t>
    </dgm:pt>
    <dgm:pt modelId="{C3A44372-4A62-4BCD-AA9D-9EB3902040F5}" type="sibTrans" cxnId="{1D14D899-ECF7-4A05-8026-84F9F7787942}">
      <dgm:prSet/>
      <dgm:spPr/>
      <dgm:t>
        <a:bodyPr/>
        <a:lstStyle/>
        <a:p>
          <a:endParaRPr lang="ru-RU"/>
        </a:p>
      </dgm:t>
    </dgm:pt>
    <dgm:pt modelId="{F2FA0BDD-107A-418B-9862-A3864BBA57B2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3,1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0E5FD-4437-42EB-870F-D71942EC3449}" type="parTrans" cxnId="{86616171-BB89-48A8-A994-F493BA6C86C6}">
      <dgm:prSet/>
      <dgm:spPr/>
      <dgm:t>
        <a:bodyPr/>
        <a:lstStyle/>
        <a:p>
          <a:endParaRPr lang="ru-RU"/>
        </a:p>
      </dgm:t>
    </dgm:pt>
    <dgm:pt modelId="{C32A82A6-33EA-4692-A961-FD4D7C4A9CBE}" type="sibTrans" cxnId="{86616171-BB89-48A8-A994-F493BA6C86C6}">
      <dgm:prSet/>
      <dgm:spPr/>
      <dgm:t>
        <a:bodyPr/>
        <a:lstStyle/>
        <a:p>
          <a:endParaRPr lang="ru-RU"/>
        </a:p>
      </dgm:t>
    </dgm:pt>
    <dgm:pt modelId="{53530BF8-0654-4F39-B42A-4D5FAA2821AC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газопроводов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53AD81-3F7D-4464-BFC0-5324399518AD}" type="parTrans" cxnId="{C51AF16B-3573-443B-92A5-D1C94CD411D0}">
      <dgm:prSet/>
      <dgm:spPr/>
      <dgm:t>
        <a:bodyPr/>
        <a:lstStyle/>
        <a:p>
          <a:endParaRPr lang="ru-RU"/>
        </a:p>
      </dgm:t>
    </dgm:pt>
    <dgm:pt modelId="{DD9DAF59-4D00-45EB-9E70-4AF7606E7A03}" type="sibTrans" cxnId="{C51AF16B-3573-443B-92A5-D1C94CD411D0}">
      <dgm:prSet/>
      <dgm:spPr/>
      <dgm:t>
        <a:bodyPr/>
        <a:lstStyle/>
        <a:p>
          <a:endParaRPr lang="ru-RU"/>
        </a:p>
      </dgm:t>
    </dgm:pt>
    <dgm:pt modelId="{057BC94C-6A2C-492E-AE30-37B90B198AB7}" type="pres">
      <dgm:prSet presAssocID="{ADD437DA-6385-4C7F-99CE-72590D8CDB1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63E27D-E8E2-40D3-8B81-E5196ECCEB7C}" type="pres">
      <dgm:prSet presAssocID="{33BE00AD-7EBB-4A3A-A81C-5FE3FB8D49BC}" presName="composite" presStyleCnt="0"/>
      <dgm:spPr/>
    </dgm:pt>
    <dgm:pt modelId="{C61EDF53-6CEB-42AE-8D8E-BC0DE16C98C7}" type="pres">
      <dgm:prSet presAssocID="{33BE00AD-7EBB-4A3A-A81C-5FE3FB8D49BC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237C5-A6CC-4A5E-A401-686F22A107E1}" type="pres">
      <dgm:prSet presAssocID="{33BE00AD-7EBB-4A3A-A81C-5FE3FB8D49BC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5F1FB-D255-45D3-93F9-E6856F5BF47B}" type="pres">
      <dgm:prSet presAssocID="{63CE1FBD-449E-49E6-A5BC-7811E67C966C}" presName="sp" presStyleCnt="0"/>
      <dgm:spPr/>
    </dgm:pt>
    <dgm:pt modelId="{3149DABE-12FA-426B-8980-C7A83020C360}" type="pres">
      <dgm:prSet presAssocID="{6EACE9CB-A72F-4CA0-A1C5-D67FA80CE9C2}" presName="composite" presStyleCnt="0"/>
      <dgm:spPr/>
    </dgm:pt>
    <dgm:pt modelId="{F65BA5D0-F8A8-4F46-AE69-23884D5BFAD9}" type="pres">
      <dgm:prSet presAssocID="{6EACE9CB-A72F-4CA0-A1C5-D67FA80CE9C2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01BAB-D9D0-4CB4-AFAA-EFD53473B8A1}" type="pres">
      <dgm:prSet presAssocID="{6EACE9CB-A72F-4CA0-A1C5-D67FA80CE9C2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25E08-50F2-45E3-B796-E78392AAE811}" type="pres">
      <dgm:prSet presAssocID="{58CAA377-E661-4469-A17F-8777AFA3A141}" presName="sp" presStyleCnt="0"/>
      <dgm:spPr/>
    </dgm:pt>
    <dgm:pt modelId="{5215C320-AC21-4B27-AC64-0E567B3DFB2F}" type="pres">
      <dgm:prSet presAssocID="{592F3904-FEA5-437E-A0A2-8368BA067102}" presName="composite" presStyleCnt="0"/>
      <dgm:spPr/>
    </dgm:pt>
    <dgm:pt modelId="{4645F89B-A518-4F58-855B-CF2127452455}" type="pres">
      <dgm:prSet presAssocID="{592F3904-FEA5-437E-A0A2-8368BA067102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75291-EED2-4FBD-9D5C-C712EB1A6622}" type="pres">
      <dgm:prSet presAssocID="{592F3904-FEA5-437E-A0A2-8368BA067102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C6ED6-BD55-4442-9FAF-3C37F6AD0028}" type="pres">
      <dgm:prSet presAssocID="{5635C503-FCFC-40A3-B0F3-BF9FDE9CF6E7}" presName="sp" presStyleCnt="0"/>
      <dgm:spPr/>
    </dgm:pt>
    <dgm:pt modelId="{99561387-F9C5-47A4-A47B-3DAA16A31AEE}" type="pres">
      <dgm:prSet presAssocID="{74BA7C64-9728-4E71-8D4E-0ECDC5CD00C5}" presName="composite" presStyleCnt="0"/>
      <dgm:spPr/>
    </dgm:pt>
    <dgm:pt modelId="{4E0D032F-2B3E-4B6A-889C-63FCAE393ADA}" type="pres">
      <dgm:prSet presAssocID="{74BA7C64-9728-4E71-8D4E-0ECDC5CD00C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83140-4A6E-4CD8-815B-686CAFB16808}" type="pres">
      <dgm:prSet presAssocID="{74BA7C64-9728-4E71-8D4E-0ECDC5CD00C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63C10-0A19-48CB-B06D-6A2B274830F9}" type="pres">
      <dgm:prSet presAssocID="{335D7AEC-C4F7-4E70-A3B3-605660D71D33}" presName="sp" presStyleCnt="0"/>
      <dgm:spPr/>
    </dgm:pt>
    <dgm:pt modelId="{57DA5D24-62E6-4760-9C55-4133BE55BF03}" type="pres">
      <dgm:prSet presAssocID="{76FDEC0F-5D08-4204-AF5E-A3B3B377695D}" presName="composite" presStyleCnt="0"/>
      <dgm:spPr/>
    </dgm:pt>
    <dgm:pt modelId="{0F4B0B54-FBDE-4C05-A752-21CBD0A79D16}" type="pres">
      <dgm:prSet presAssocID="{76FDEC0F-5D08-4204-AF5E-A3B3B377695D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DC499-E9FE-4DFA-9482-2C765E1017CE}" type="pres">
      <dgm:prSet presAssocID="{76FDEC0F-5D08-4204-AF5E-A3B3B377695D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627DA-0B4C-4120-80C1-47A26D42E0C8}" type="pres">
      <dgm:prSet presAssocID="{DBAA97C5-8E37-49EE-9159-072D043718C8}" presName="sp" presStyleCnt="0"/>
      <dgm:spPr/>
    </dgm:pt>
    <dgm:pt modelId="{AEA70636-0C8B-4468-B75D-C1425A0A1946}" type="pres">
      <dgm:prSet presAssocID="{F2FA0BDD-107A-418B-9862-A3864BBA57B2}" presName="composite" presStyleCnt="0"/>
      <dgm:spPr/>
    </dgm:pt>
    <dgm:pt modelId="{002005DA-E811-443C-9D96-6BA26FF881B1}" type="pres">
      <dgm:prSet presAssocID="{F2FA0BDD-107A-418B-9862-A3864BBA57B2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CE966-894A-404A-88F7-08129A137E94}" type="pres">
      <dgm:prSet presAssocID="{F2FA0BDD-107A-418B-9862-A3864BBA57B2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23453E-0B1D-4CD2-8569-4DD0EC61CB10}" srcId="{ADD437DA-6385-4C7F-99CE-72590D8CDB1D}" destId="{74BA7C64-9728-4E71-8D4E-0ECDC5CD00C5}" srcOrd="3" destOrd="0" parTransId="{5B297546-18EF-49A8-8F68-2C863BD74E56}" sibTransId="{335D7AEC-C4F7-4E70-A3B3-605660D71D33}"/>
    <dgm:cxn modelId="{D31AB2C3-EDE3-41CC-95F3-BF0D29D59D00}" type="presOf" srcId="{EF1C946A-D4F7-455B-AFCF-D18F331AD2F5}" destId="{8F3DC499-E9FE-4DFA-9482-2C765E1017CE}" srcOrd="0" destOrd="0" presId="urn:microsoft.com/office/officeart/2005/8/layout/chevron2"/>
    <dgm:cxn modelId="{8B7D1905-C661-4D97-ACFA-7B15AD203257}" type="presOf" srcId="{F2FA0BDD-107A-418B-9862-A3864BBA57B2}" destId="{002005DA-E811-443C-9D96-6BA26FF881B1}" srcOrd="0" destOrd="0" presId="urn:microsoft.com/office/officeart/2005/8/layout/chevron2"/>
    <dgm:cxn modelId="{CCA7017C-1C6D-4563-860A-872CDD1978BD}" type="presOf" srcId="{01C2CAAF-9D8B-4518-84C8-7445219DC4D2}" destId="{EE375291-EED2-4FBD-9D5C-C712EB1A6622}" srcOrd="0" destOrd="0" presId="urn:microsoft.com/office/officeart/2005/8/layout/chevron2"/>
    <dgm:cxn modelId="{1E6B3281-1E85-4A25-84F7-CE51B07BE5E0}" type="presOf" srcId="{585A5460-C198-4ED9-A061-973A9B253840}" destId="{F2F237C5-A6CC-4A5E-A401-686F22A107E1}" srcOrd="0" destOrd="0" presId="urn:microsoft.com/office/officeart/2005/8/layout/chevron2"/>
    <dgm:cxn modelId="{ADE48FBD-A0FC-4E0E-BEBE-D9B98BA1BF2B}" srcId="{6EACE9CB-A72F-4CA0-A1C5-D67FA80CE9C2}" destId="{9130095E-E8F3-448B-A234-EE222733C662}" srcOrd="0" destOrd="0" parTransId="{3E5FD276-772D-4212-932B-ADD3FF844FDD}" sibTransId="{E97BD0C5-7AD9-43C0-AFB3-664880953680}"/>
    <dgm:cxn modelId="{FFA3FCAD-84F2-40C5-9E90-201933E0E271}" type="presOf" srcId="{53530BF8-0654-4F39-B42A-4D5FAA2821AC}" destId="{C2BCE966-894A-404A-88F7-08129A137E94}" srcOrd="0" destOrd="0" presId="urn:microsoft.com/office/officeart/2005/8/layout/chevron2"/>
    <dgm:cxn modelId="{189BC6A0-EBD4-4D98-BA8D-52E0132F9E7D}" type="presOf" srcId="{74BA7C64-9728-4E71-8D4E-0ECDC5CD00C5}" destId="{4E0D032F-2B3E-4B6A-889C-63FCAE393ADA}" srcOrd="0" destOrd="0" presId="urn:microsoft.com/office/officeart/2005/8/layout/chevron2"/>
    <dgm:cxn modelId="{97791D17-3105-42C1-AA86-6CE8E7BE9749}" srcId="{33BE00AD-7EBB-4A3A-A81C-5FE3FB8D49BC}" destId="{585A5460-C198-4ED9-A061-973A9B253840}" srcOrd="0" destOrd="0" parTransId="{C121EF7E-B249-4E2F-A17A-1DC96CAB21E2}" sibTransId="{66A0B6A8-9A67-40AA-9CF2-8CEDCBE6C0A2}"/>
    <dgm:cxn modelId="{D1DD7566-BF2C-4A8E-B8C7-EFFAEBEF7825}" srcId="{74BA7C64-9728-4E71-8D4E-0ECDC5CD00C5}" destId="{F5FB9464-EAFE-4250-A1C2-D85CEFC706D8}" srcOrd="0" destOrd="0" parTransId="{A459F67F-9C82-426C-8116-D2532C5CD451}" sibTransId="{EA4E5C11-F831-4C42-B414-45743D652092}"/>
    <dgm:cxn modelId="{EAB084D1-E10B-4428-A62C-AE8B977DC192}" srcId="{ADD437DA-6385-4C7F-99CE-72590D8CDB1D}" destId="{592F3904-FEA5-437E-A0A2-8368BA067102}" srcOrd="2" destOrd="0" parTransId="{62411F2F-225B-4441-ADA1-786EBD7BD074}" sibTransId="{5635C503-FCFC-40A3-B0F3-BF9FDE9CF6E7}"/>
    <dgm:cxn modelId="{C51AF16B-3573-443B-92A5-D1C94CD411D0}" srcId="{F2FA0BDD-107A-418B-9862-A3864BBA57B2}" destId="{53530BF8-0654-4F39-B42A-4D5FAA2821AC}" srcOrd="0" destOrd="0" parTransId="{7D53AD81-3F7D-4464-BFC0-5324399518AD}" sibTransId="{DD9DAF59-4D00-45EB-9E70-4AF7606E7A03}"/>
    <dgm:cxn modelId="{1D14D899-ECF7-4A05-8026-84F9F7787942}" srcId="{76FDEC0F-5D08-4204-AF5E-A3B3B377695D}" destId="{EF1C946A-D4F7-455B-AFCF-D18F331AD2F5}" srcOrd="0" destOrd="0" parTransId="{6390BF86-D439-4421-8848-54C6CD08958B}" sibTransId="{C3A44372-4A62-4BCD-AA9D-9EB3902040F5}"/>
    <dgm:cxn modelId="{55BBFA80-FBA1-4EB4-BF48-8BF5638D1424}" type="presOf" srcId="{33BE00AD-7EBB-4A3A-A81C-5FE3FB8D49BC}" destId="{C61EDF53-6CEB-42AE-8D8E-BC0DE16C98C7}" srcOrd="0" destOrd="0" presId="urn:microsoft.com/office/officeart/2005/8/layout/chevron2"/>
    <dgm:cxn modelId="{1C3E330E-A52A-4EDF-A425-746A51A6905C}" srcId="{ADD437DA-6385-4C7F-99CE-72590D8CDB1D}" destId="{33BE00AD-7EBB-4A3A-A81C-5FE3FB8D49BC}" srcOrd="0" destOrd="0" parTransId="{4AE027FF-2F48-415E-B435-B71598529FC7}" sibTransId="{63CE1FBD-449E-49E6-A5BC-7811E67C966C}"/>
    <dgm:cxn modelId="{1FC77DE3-C240-4D4B-A840-B019C2277853}" type="presOf" srcId="{76FDEC0F-5D08-4204-AF5E-A3B3B377695D}" destId="{0F4B0B54-FBDE-4C05-A752-21CBD0A79D16}" srcOrd="0" destOrd="0" presId="urn:microsoft.com/office/officeart/2005/8/layout/chevron2"/>
    <dgm:cxn modelId="{DDD57440-494B-4705-80A1-D9A57D75FB24}" type="presOf" srcId="{592F3904-FEA5-437E-A0A2-8368BA067102}" destId="{4645F89B-A518-4F58-855B-CF2127452455}" srcOrd="0" destOrd="0" presId="urn:microsoft.com/office/officeart/2005/8/layout/chevron2"/>
    <dgm:cxn modelId="{25FDC44D-E083-4194-9BE5-B2248FB7AE8E}" type="presOf" srcId="{6EACE9CB-A72F-4CA0-A1C5-D67FA80CE9C2}" destId="{F65BA5D0-F8A8-4F46-AE69-23884D5BFAD9}" srcOrd="0" destOrd="0" presId="urn:microsoft.com/office/officeart/2005/8/layout/chevron2"/>
    <dgm:cxn modelId="{195FFF82-1BE2-476E-A583-6A48868BE004}" type="presOf" srcId="{9130095E-E8F3-448B-A234-EE222733C662}" destId="{B0901BAB-D9D0-4CB4-AFAA-EFD53473B8A1}" srcOrd="0" destOrd="0" presId="urn:microsoft.com/office/officeart/2005/8/layout/chevron2"/>
    <dgm:cxn modelId="{29197325-441C-4FE4-987D-A5B31CDC95B9}" srcId="{ADD437DA-6385-4C7F-99CE-72590D8CDB1D}" destId="{6EACE9CB-A72F-4CA0-A1C5-D67FA80CE9C2}" srcOrd="1" destOrd="0" parTransId="{481DF6FE-01A5-4044-945B-D4E504D694A5}" sibTransId="{58CAA377-E661-4469-A17F-8777AFA3A141}"/>
    <dgm:cxn modelId="{0C946F25-E990-4C5C-A015-ADA8C0037354}" srcId="{ADD437DA-6385-4C7F-99CE-72590D8CDB1D}" destId="{76FDEC0F-5D08-4204-AF5E-A3B3B377695D}" srcOrd="4" destOrd="0" parTransId="{B13CBCF2-593E-4B09-A21C-C6C44FA98656}" sibTransId="{DBAA97C5-8E37-49EE-9159-072D043718C8}"/>
    <dgm:cxn modelId="{EA773879-AE75-4E91-88EC-5810BC1F4E1F}" type="presOf" srcId="{F5FB9464-EAFE-4250-A1C2-D85CEFC706D8}" destId="{80883140-4A6E-4CD8-815B-686CAFB16808}" srcOrd="0" destOrd="0" presId="urn:microsoft.com/office/officeart/2005/8/layout/chevron2"/>
    <dgm:cxn modelId="{1D0FBB13-3E84-4946-896D-B15E86DB1BFE}" srcId="{592F3904-FEA5-437E-A0A2-8368BA067102}" destId="{01C2CAAF-9D8B-4518-84C8-7445219DC4D2}" srcOrd="0" destOrd="0" parTransId="{0A8B71AF-623A-4E1B-ADAE-CBD95ECA7121}" sibTransId="{D1705A32-0519-4486-8CE5-C52EEAB60F98}"/>
    <dgm:cxn modelId="{86616171-BB89-48A8-A994-F493BA6C86C6}" srcId="{ADD437DA-6385-4C7F-99CE-72590D8CDB1D}" destId="{F2FA0BDD-107A-418B-9862-A3864BBA57B2}" srcOrd="5" destOrd="0" parTransId="{0F20E5FD-4437-42EB-870F-D71942EC3449}" sibTransId="{C32A82A6-33EA-4692-A961-FD4D7C4A9CBE}"/>
    <dgm:cxn modelId="{FDF5A9B9-D414-4D4D-8479-57A8236E940A}" type="presOf" srcId="{ADD437DA-6385-4C7F-99CE-72590D8CDB1D}" destId="{057BC94C-6A2C-492E-AE30-37B90B198AB7}" srcOrd="0" destOrd="0" presId="urn:microsoft.com/office/officeart/2005/8/layout/chevron2"/>
    <dgm:cxn modelId="{F30A9198-1F34-4F6F-AC85-4CD642D63EE1}" type="presParOf" srcId="{057BC94C-6A2C-492E-AE30-37B90B198AB7}" destId="{9563E27D-E8E2-40D3-8B81-E5196ECCEB7C}" srcOrd="0" destOrd="0" presId="urn:microsoft.com/office/officeart/2005/8/layout/chevron2"/>
    <dgm:cxn modelId="{4798DF20-DD7C-4ADA-A07A-BD2D107F3EF3}" type="presParOf" srcId="{9563E27D-E8E2-40D3-8B81-E5196ECCEB7C}" destId="{C61EDF53-6CEB-42AE-8D8E-BC0DE16C98C7}" srcOrd="0" destOrd="0" presId="urn:microsoft.com/office/officeart/2005/8/layout/chevron2"/>
    <dgm:cxn modelId="{812AE2E0-ACAC-4223-AE97-0EBED684531B}" type="presParOf" srcId="{9563E27D-E8E2-40D3-8B81-E5196ECCEB7C}" destId="{F2F237C5-A6CC-4A5E-A401-686F22A107E1}" srcOrd="1" destOrd="0" presId="urn:microsoft.com/office/officeart/2005/8/layout/chevron2"/>
    <dgm:cxn modelId="{A53D698F-A4CB-41B4-AA5E-3A8E55D40232}" type="presParOf" srcId="{057BC94C-6A2C-492E-AE30-37B90B198AB7}" destId="{C7B5F1FB-D255-45D3-93F9-E6856F5BF47B}" srcOrd="1" destOrd="0" presId="urn:microsoft.com/office/officeart/2005/8/layout/chevron2"/>
    <dgm:cxn modelId="{F1294CF9-CAB1-4A11-A89D-6D7EA4154675}" type="presParOf" srcId="{057BC94C-6A2C-492E-AE30-37B90B198AB7}" destId="{3149DABE-12FA-426B-8980-C7A83020C360}" srcOrd="2" destOrd="0" presId="urn:microsoft.com/office/officeart/2005/8/layout/chevron2"/>
    <dgm:cxn modelId="{1583BF03-B516-4A9D-B5BF-A2EFA69CC8EE}" type="presParOf" srcId="{3149DABE-12FA-426B-8980-C7A83020C360}" destId="{F65BA5D0-F8A8-4F46-AE69-23884D5BFAD9}" srcOrd="0" destOrd="0" presId="urn:microsoft.com/office/officeart/2005/8/layout/chevron2"/>
    <dgm:cxn modelId="{60F7923A-4143-41F8-AA6A-EFF4C2A5FF6D}" type="presParOf" srcId="{3149DABE-12FA-426B-8980-C7A83020C360}" destId="{B0901BAB-D9D0-4CB4-AFAA-EFD53473B8A1}" srcOrd="1" destOrd="0" presId="urn:microsoft.com/office/officeart/2005/8/layout/chevron2"/>
    <dgm:cxn modelId="{B4FB98B6-27C7-44DE-BAAC-EB819DC8E307}" type="presParOf" srcId="{057BC94C-6A2C-492E-AE30-37B90B198AB7}" destId="{59A25E08-50F2-45E3-B796-E78392AAE811}" srcOrd="3" destOrd="0" presId="urn:microsoft.com/office/officeart/2005/8/layout/chevron2"/>
    <dgm:cxn modelId="{5B0B6B63-3864-432B-88FA-609AE3BB1BC3}" type="presParOf" srcId="{057BC94C-6A2C-492E-AE30-37B90B198AB7}" destId="{5215C320-AC21-4B27-AC64-0E567B3DFB2F}" srcOrd="4" destOrd="0" presId="urn:microsoft.com/office/officeart/2005/8/layout/chevron2"/>
    <dgm:cxn modelId="{2FF3B747-822F-4680-A6F5-79256EDAC12B}" type="presParOf" srcId="{5215C320-AC21-4B27-AC64-0E567B3DFB2F}" destId="{4645F89B-A518-4F58-855B-CF2127452455}" srcOrd="0" destOrd="0" presId="urn:microsoft.com/office/officeart/2005/8/layout/chevron2"/>
    <dgm:cxn modelId="{B97D616C-3C91-4C3B-9D37-56D4B5FC221F}" type="presParOf" srcId="{5215C320-AC21-4B27-AC64-0E567B3DFB2F}" destId="{EE375291-EED2-4FBD-9D5C-C712EB1A6622}" srcOrd="1" destOrd="0" presId="urn:microsoft.com/office/officeart/2005/8/layout/chevron2"/>
    <dgm:cxn modelId="{41703E3B-EDF1-4DAB-B420-5E5CA1D2BE38}" type="presParOf" srcId="{057BC94C-6A2C-492E-AE30-37B90B198AB7}" destId="{1FBC6ED6-BD55-4442-9FAF-3C37F6AD0028}" srcOrd="5" destOrd="0" presId="urn:microsoft.com/office/officeart/2005/8/layout/chevron2"/>
    <dgm:cxn modelId="{6445D752-533E-4182-BC4D-9009C9AA8156}" type="presParOf" srcId="{057BC94C-6A2C-492E-AE30-37B90B198AB7}" destId="{99561387-F9C5-47A4-A47B-3DAA16A31AEE}" srcOrd="6" destOrd="0" presId="urn:microsoft.com/office/officeart/2005/8/layout/chevron2"/>
    <dgm:cxn modelId="{FED170EF-ED66-4E45-92FC-1B40D649E0C1}" type="presParOf" srcId="{99561387-F9C5-47A4-A47B-3DAA16A31AEE}" destId="{4E0D032F-2B3E-4B6A-889C-63FCAE393ADA}" srcOrd="0" destOrd="0" presId="urn:microsoft.com/office/officeart/2005/8/layout/chevron2"/>
    <dgm:cxn modelId="{5AE6AA0F-F3C9-4C7A-AE85-1C1BA2E55698}" type="presParOf" srcId="{99561387-F9C5-47A4-A47B-3DAA16A31AEE}" destId="{80883140-4A6E-4CD8-815B-686CAFB16808}" srcOrd="1" destOrd="0" presId="urn:microsoft.com/office/officeart/2005/8/layout/chevron2"/>
    <dgm:cxn modelId="{E884AD29-557D-4013-B6F7-87FC11453AA3}" type="presParOf" srcId="{057BC94C-6A2C-492E-AE30-37B90B198AB7}" destId="{CCC63C10-0A19-48CB-B06D-6A2B274830F9}" srcOrd="7" destOrd="0" presId="urn:microsoft.com/office/officeart/2005/8/layout/chevron2"/>
    <dgm:cxn modelId="{EBC3A0CD-0602-47FF-952C-B082D179A3CA}" type="presParOf" srcId="{057BC94C-6A2C-492E-AE30-37B90B198AB7}" destId="{57DA5D24-62E6-4760-9C55-4133BE55BF03}" srcOrd="8" destOrd="0" presId="urn:microsoft.com/office/officeart/2005/8/layout/chevron2"/>
    <dgm:cxn modelId="{2E273FBF-C9B9-485D-9B0B-09FF37198373}" type="presParOf" srcId="{57DA5D24-62E6-4760-9C55-4133BE55BF03}" destId="{0F4B0B54-FBDE-4C05-A752-21CBD0A79D16}" srcOrd="0" destOrd="0" presId="urn:microsoft.com/office/officeart/2005/8/layout/chevron2"/>
    <dgm:cxn modelId="{5DC74E15-34E2-46D2-891A-931286E3ED6B}" type="presParOf" srcId="{57DA5D24-62E6-4760-9C55-4133BE55BF03}" destId="{8F3DC499-E9FE-4DFA-9482-2C765E1017CE}" srcOrd="1" destOrd="0" presId="urn:microsoft.com/office/officeart/2005/8/layout/chevron2"/>
    <dgm:cxn modelId="{0BFA09E0-3D0D-45B0-A132-8A360F6D00FE}" type="presParOf" srcId="{057BC94C-6A2C-492E-AE30-37B90B198AB7}" destId="{A7A627DA-0B4C-4120-80C1-47A26D42E0C8}" srcOrd="9" destOrd="0" presId="urn:microsoft.com/office/officeart/2005/8/layout/chevron2"/>
    <dgm:cxn modelId="{DC0C5F90-E426-4D2D-A251-FD6D33DEB438}" type="presParOf" srcId="{057BC94C-6A2C-492E-AE30-37B90B198AB7}" destId="{AEA70636-0C8B-4468-B75D-C1425A0A1946}" srcOrd="10" destOrd="0" presId="urn:microsoft.com/office/officeart/2005/8/layout/chevron2"/>
    <dgm:cxn modelId="{AD89C29D-5809-437A-BD50-FAC15C82A713}" type="presParOf" srcId="{AEA70636-0C8B-4468-B75D-C1425A0A1946}" destId="{002005DA-E811-443C-9D96-6BA26FF881B1}" srcOrd="0" destOrd="0" presId="urn:microsoft.com/office/officeart/2005/8/layout/chevron2"/>
    <dgm:cxn modelId="{72338DFE-36AA-4B28-85FA-2E59F48CAC9C}" type="presParOf" srcId="{AEA70636-0C8B-4468-B75D-C1425A0A1946}" destId="{C2BCE966-894A-404A-88F7-08129A137E94}" srcOrd="1" destOrd="0" presId="urn:microsoft.com/office/officeart/2005/8/layout/chevron2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042D86-9437-4AA0-9A65-2100BB095E6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B182B17-677D-4ED3-8AA5-D62038920F4E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Кингисеппское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93FF0C-6175-4D68-A91A-A177B75893AB}" type="parTrans" cxnId="{E548B4BB-10C1-4A73-93AE-02E0DE2093EE}">
      <dgm:prSet/>
      <dgm:spPr/>
      <dgm:t>
        <a:bodyPr/>
        <a:lstStyle/>
        <a:p>
          <a:endParaRPr lang="ru-RU"/>
        </a:p>
      </dgm:t>
    </dgm:pt>
    <dgm:pt modelId="{396F0C0E-2C75-4CB9-91F0-F7E54368DC14}" type="sibTrans" cxnId="{E548B4BB-10C1-4A73-93AE-02E0DE2093EE}">
      <dgm:prSet/>
      <dgm:spPr/>
      <dgm:t>
        <a:bodyPr/>
        <a:lstStyle/>
        <a:p>
          <a:endParaRPr lang="ru-RU"/>
        </a:p>
      </dgm:t>
    </dgm:pt>
    <dgm:pt modelId="{9DABBEFE-EB2D-45BB-83C9-F5438C542D61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Опольевское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2D1E1-B62A-4429-B8D8-61D00996923A}" type="parTrans" cxnId="{340459B6-CDEC-4B6D-810F-23C45DE7D68B}">
      <dgm:prSet/>
      <dgm:spPr/>
      <dgm:t>
        <a:bodyPr/>
        <a:lstStyle/>
        <a:p>
          <a:endParaRPr lang="ru-RU"/>
        </a:p>
      </dgm:t>
    </dgm:pt>
    <dgm:pt modelId="{8AA7E339-6039-4A34-A98A-7224C96C8D2B}" type="sibTrans" cxnId="{340459B6-CDEC-4B6D-810F-23C45DE7D68B}">
      <dgm:prSet/>
      <dgm:spPr/>
      <dgm:t>
        <a:bodyPr/>
        <a:lstStyle/>
        <a:p>
          <a:endParaRPr lang="ru-RU"/>
        </a:p>
      </dgm:t>
    </dgm:pt>
    <dgm:pt modelId="{F04C56C7-496B-40F0-B8AE-58140E9C24BF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Кингисеппский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муниципальный район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E88E50-FF0C-46B5-8072-32205D07DBCC}" type="parTrans" cxnId="{6EC4272B-CE3E-46BF-936A-9B8A2FA714D7}">
      <dgm:prSet/>
      <dgm:spPr/>
      <dgm:t>
        <a:bodyPr/>
        <a:lstStyle/>
        <a:p>
          <a:endParaRPr lang="ru-RU"/>
        </a:p>
      </dgm:t>
    </dgm:pt>
    <dgm:pt modelId="{2418FD3C-AF34-4F45-A5A1-6F886DD130B4}" type="sibTrans" cxnId="{6EC4272B-CE3E-46BF-936A-9B8A2FA714D7}">
      <dgm:prSet/>
      <dgm:spPr/>
      <dgm:t>
        <a:bodyPr/>
        <a:lstStyle/>
        <a:p>
          <a:endParaRPr lang="ru-RU"/>
        </a:p>
      </dgm:t>
    </dgm:pt>
    <dgm:pt modelId="{6D24A546-0C21-4EEE-B44E-2B53FDACE602}" type="pres">
      <dgm:prSet presAssocID="{5B042D86-9437-4AA0-9A65-2100BB095E6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0C5BDAD-80A7-4AE6-9C17-4A538E9BA0A4}" type="pres">
      <dgm:prSet presAssocID="{5B042D86-9437-4AA0-9A65-2100BB095E67}" presName="Name1" presStyleCnt="0"/>
      <dgm:spPr/>
    </dgm:pt>
    <dgm:pt modelId="{F83331F8-19AA-477B-A3EE-B7B621618569}" type="pres">
      <dgm:prSet presAssocID="{5B042D86-9437-4AA0-9A65-2100BB095E67}" presName="cycle" presStyleCnt="0"/>
      <dgm:spPr/>
    </dgm:pt>
    <dgm:pt modelId="{880A49FD-C6A5-4424-B7A5-A9C26CFBFEBB}" type="pres">
      <dgm:prSet presAssocID="{5B042D86-9437-4AA0-9A65-2100BB095E67}" presName="srcNode" presStyleLbl="node1" presStyleIdx="0" presStyleCnt="3"/>
      <dgm:spPr/>
    </dgm:pt>
    <dgm:pt modelId="{84168BF0-1826-42CE-8AFF-C9FA3F261A56}" type="pres">
      <dgm:prSet presAssocID="{5B042D86-9437-4AA0-9A65-2100BB095E67}" presName="conn" presStyleLbl="parChTrans1D2" presStyleIdx="0" presStyleCnt="1" custLinFactNeighborX="-13783" custLinFactNeighborY="-1177"/>
      <dgm:spPr/>
      <dgm:t>
        <a:bodyPr/>
        <a:lstStyle/>
        <a:p>
          <a:endParaRPr lang="ru-RU"/>
        </a:p>
      </dgm:t>
    </dgm:pt>
    <dgm:pt modelId="{7E161DEF-B781-4355-B984-FE6605AFB9CA}" type="pres">
      <dgm:prSet presAssocID="{5B042D86-9437-4AA0-9A65-2100BB095E67}" presName="extraNode" presStyleLbl="node1" presStyleIdx="0" presStyleCnt="3"/>
      <dgm:spPr/>
    </dgm:pt>
    <dgm:pt modelId="{6E4DECA2-969B-4881-94C1-AFA6713BB0AB}" type="pres">
      <dgm:prSet presAssocID="{5B042D86-9437-4AA0-9A65-2100BB095E67}" presName="dstNode" presStyleLbl="node1" presStyleIdx="0" presStyleCnt="3"/>
      <dgm:spPr/>
    </dgm:pt>
    <dgm:pt modelId="{9FEF144E-C819-4F94-B0AF-30D2D210565B}" type="pres">
      <dgm:prSet presAssocID="{FB182B17-677D-4ED3-8AA5-D62038920F4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F2D9A-F2D2-4FF4-91A5-38C7496C260B}" type="pres">
      <dgm:prSet presAssocID="{FB182B17-677D-4ED3-8AA5-D62038920F4E}" presName="accent_1" presStyleCnt="0"/>
      <dgm:spPr/>
    </dgm:pt>
    <dgm:pt modelId="{CBE97843-760C-4137-A9FB-365C333F3E0D}" type="pres">
      <dgm:prSet presAssocID="{FB182B17-677D-4ED3-8AA5-D62038920F4E}" presName="accentRepeatNode" presStyleLbl="solidFgAcc1" presStyleIdx="0" presStyleCnt="3"/>
      <dgm:spPr/>
    </dgm:pt>
    <dgm:pt modelId="{D6998EA4-EB11-4999-AD48-3E5369DAE156}" type="pres">
      <dgm:prSet presAssocID="{9DABBEFE-EB2D-45BB-83C9-F5438C542D6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9AB7CA-117A-4C93-A5DD-06DBF7F8BFB9}" type="pres">
      <dgm:prSet presAssocID="{9DABBEFE-EB2D-45BB-83C9-F5438C542D61}" presName="accent_2" presStyleCnt="0"/>
      <dgm:spPr/>
    </dgm:pt>
    <dgm:pt modelId="{8A39F01C-3B72-4054-B27B-A8A5A06EB2A5}" type="pres">
      <dgm:prSet presAssocID="{9DABBEFE-EB2D-45BB-83C9-F5438C542D61}" presName="accentRepeatNode" presStyleLbl="solidFgAcc1" presStyleIdx="1" presStyleCnt="3"/>
      <dgm:spPr/>
    </dgm:pt>
    <dgm:pt modelId="{613622AF-DD8B-486F-A482-CCBC37911348}" type="pres">
      <dgm:prSet presAssocID="{F04C56C7-496B-40F0-B8AE-58140E9C24B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97310-D53E-4BB3-B410-694E25F27399}" type="pres">
      <dgm:prSet presAssocID="{F04C56C7-496B-40F0-B8AE-58140E9C24BF}" presName="accent_3" presStyleCnt="0"/>
      <dgm:spPr/>
    </dgm:pt>
    <dgm:pt modelId="{2FBD2076-5613-47FC-81D8-06B783340D14}" type="pres">
      <dgm:prSet presAssocID="{F04C56C7-496B-40F0-B8AE-58140E9C24BF}" presName="accentRepeatNode" presStyleLbl="solidFgAcc1" presStyleIdx="2" presStyleCnt="3"/>
      <dgm:spPr/>
    </dgm:pt>
  </dgm:ptLst>
  <dgm:cxnLst>
    <dgm:cxn modelId="{E548B4BB-10C1-4A73-93AE-02E0DE2093EE}" srcId="{5B042D86-9437-4AA0-9A65-2100BB095E67}" destId="{FB182B17-677D-4ED3-8AA5-D62038920F4E}" srcOrd="0" destOrd="0" parTransId="{6993FF0C-6175-4D68-A91A-A177B75893AB}" sibTransId="{396F0C0E-2C75-4CB9-91F0-F7E54368DC14}"/>
    <dgm:cxn modelId="{378F1464-92E0-42FD-91E7-A13857EC4DE7}" type="presOf" srcId="{396F0C0E-2C75-4CB9-91F0-F7E54368DC14}" destId="{84168BF0-1826-42CE-8AFF-C9FA3F261A56}" srcOrd="0" destOrd="0" presId="urn:microsoft.com/office/officeart/2008/layout/VerticalCurvedList"/>
    <dgm:cxn modelId="{54D7430D-CB36-458E-B958-78ED76B0AA56}" type="presOf" srcId="{9DABBEFE-EB2D-45BB-83C9-F5438C542D61}" destId="{D6998EA4-EB11-4999-AD48-3E5369DAE156}" srcOrd="0" destOrd="0" presId="urn:microsoft.com/office/officeart/2008/layout/VerticalCurvedList"/>
    <dgm:cxn modelId="{9316CB12-8EB2-4E46-95DE-EE81FFB13FC9}" type="presOf" srcId="{FB182B17-677D-4ED3-8AA5-D62038920F4E}" destId="{9FEF144E-C819-4F94-B0AF-30D2D210565B}" srcOrd="0" destOrd="0" presId="urn:microsoft.com/office/officeart/2008/layout/VerticalCurvedList"/>
    <dgm:cxn modelId="{06F12B12-240D-4CF4-B849-55C04CF90D7F}" type="presOf" srcId="{F04C56C7-496B-40F0-B8AE-58140E9C24BF}" destId="{613622AF-DD8B-486F-A482-CCBC37911348}" srcOrd="0" destOrd="0" presId="urn:microsoft.com/office/officeart/2008/layout/VerticalCurvedList"/>
    <dgm:cxn modelId="{16AE9AFA-4CF1-4F31-811D-9D86FC789426}" type="presOf" srcId="{5B042D86-9437-4AA0-9A65-2100BB095E67}" destId="{6D24A546-0C21-4EEE-B44E-2B53FDACE602}" srcOrd="0" destOrd="0" presId="urn:microsoft.com/office/officeart/2008/layout/VerticalCurvedList"/>
    <dgm:cxn modelId="{340459B6-CDEC-4B6D-810F-23C45DE7D68B}" srcId="{5B042D86-9437-4AA0-9A65-2100BB095E67}" destId="{9DABBEFE-EB2D-45BB-83C9-F5438C542D61}" srcOrd="1" destOrd="0" parTransId="{6AE2D1E1-B62A-4429-B8D8-61D00996923A}" sibTransId="{8AA7E339-6039-4A34-A98A-7224C96C8D2B}"/>
    <dgm:cxn modelId="{6EC4272B-CE3E-46BF-936A-9B8A2FA714D7}" srcId="{5B042D86-9437-4AA0-9A65-2100BB095E67}" destId="{F04C56C7-496B-40F0-B8AE-58140E9C24BF}" srcOrd="2" destOrd="0" parTransId="{F1E88E50-FF0C-46B5-8072-32205D07DBCC}" sibTransId="{2418FD3C-AF34-4F45-A5A1-6F886DD130B4}"/>
    <dgm:cxn modelId="{7DAC5756-8BF2-48C4-B80A-B65FD8523F03}" type="presParOf" srcId="{6D24A546-0C21-4EEE-B44E-2B53FDACE602}" destId="{E0C5BDAD-80A7-4AE6-9C17-4A538E9BA0A4}" srcOrd="0" destOrd="0" presId="urn:microsoft.com/office/officeart/2008/layout/VerticalCurvedList"/>
    <dgm:cxn modelId="{9A8D31DC-22C0-4B05-BE9C-47D2B2C84CB8}" type="presParOf" srcId="{E0C5BDAD-80A7-4AE6-9C17-4A538E9BA0A4}" destId="{F83331F8-19AA-477B-A3EE-B7B621618569}" srcOrd="0" destOrd="0" presId="urn:microsoft.com/office/officeart/2008/layout/VerticalCurvedList"/>
    <dgm:cxn modelId="{1712D821-9D47-42AB-841A-3E18546C644E}" type="presParOf" srcId="{F83331F8-19AA-477B-A3EE-B7B621618569}" destId="{880A49FD-C6A5-4424-B7A5-A9C26CFBFEBB}" srcOrd="0" destOrd="0" presId="urn:microsoft.com/office/officeart/2008/layout/VerticalCurvedList"/>
    <dgm:cxn modelId="{50FCE862-EE0A-4902-A11E-7560A44E6B77}" type="presParOf" srcId="{F83331F8-19AA-477B-A3EE-B7B621618569}" destId="{84168BF0-1826-42CE-8AFF-C9FA3F261A56}" srcOrd="1" destOrd="0" presId="urn:microsoft.com/office/officeart/2008/layout/VerticalCurvedList"/>
    <dgm:cxn modelId="{A8B6739D-E825-4638-8353-0B400F43D150}" type="presParOf" srcId="{F83331F8-19AA-477B-A3EE-B7B621618569}" destId="{7E161DEF-B781-4355-B984-FE6605AFB9CA}" srcOrd="2" destOrd="0" presId="urn:microsoft.com/office/officeart/2008/layout/VerticalCurvedList"/>
    <dgm:cxn modelId="{B6AF9552-03C7-4549-9976-33B154A9AB62}" type="presParOf" srcId="{F83331F8-19AA-477B-A3EE-B7B621618569}" destId="{6E4DECA2-969B-4881-94C1-AFA6713BB0AB}" srcOrd="3" destOrd="0" presId="urn:microsoft.com/office/officeart/2008/layout/VerticalCurvedList"/>
    <dgm:cxn modelId="{994CB4AC-8810-4DDF-A64C-9BA2D3E05097}" type="presParOf" srcId="{E0C5BDAD-80A7-4AE6-9C17-4A538E9BA0A4}" destId="{9FEF144E-C819-4F94-B0AF-30D2D210565B}" srcOrd="1" destOrd="0" presId="urn:microsoft.com/office/officeart/2008/layout/VerticalCurvedList"/>
    <dgm:cxn modelId="{053AB206-DB27-45EC-B44E-8A6603536E47}" type="presParOf" srcId="{E0C5BDAD-80A7-4AE6-9C17-4A538E9BA0A4}" destId="{577F2D9A-F2D2-4FF4-91A5-38C7496C260B}" srcOrd="2" destOrd="0" presId="urn:microsoft.com/office/officeart/2008/layout/VerticalCurvedList"/>
    <dgm:cxn modelId="{170E4861-CFD9-4F5E-9B3A-4D0A66B82993}" type="presParOf" srcId="{577F2D9A-F2D2-4FF4-91A5-38C7496C260B}" destId="{CBE97843-760C-4137-A9FB-365C333F3E0D}" srcOrd="0" destOrd="0" presId="urn:microsoft.com/office/officeart/2008/layout/VerticalCurvedList"/>
    <dgm:cxn modelId="{30F33348-B8D6-4F88-A36C-4736CD6B4011}" type="presParOf" srcId="{E0C5BDAD-80A7-4AE6-9C17-4A538E9BA0A4}" destId="{D6998EA4-EB11-4999-AD48-3E5369DAE156}" srcOrd="3" destOrd="0" presId="urn:microsoft.com/office/officeart/2008/layout/VerticalCurvedList"/>
    <dgm:cxn modelId="{228D1D71-8DDC-4B54-A651-8D4C5A7AFED2}" type="presParOf" srcId="{E0C5BDAD-80A7-4AE6-9C17-4A538E9BA0A4}" destId="{039AB7CA-117A-4C93-A5DD-06DBF7F8BFB9}" srcOrd="4" destOrd="0" presId="urn:microsoft.com/office/officeart/2008/layout/VerticalCurvedList"/>
    <dgm:cxn modelId="{C09E43FE-882B-47DF-9142-31AF6132A647}" type="presParOf" srcId="{039AB7CA-117A-4C93-A5DD-06DBF7F8BFB9}" destId="{8A39F01C-3B72-4054-B27B-A8A5A06EB2A5}" srcOrd="0" destOrd="0" presId="urn:microsoft.com/office/officeart/2008/layout/VerticalCurvedList"/>
    <dgm:cxn modelId="{C53B63A1-B1E1-47F0-A74C-C75E96311459}" type="presParOf" srcId="{E0C5BDAD-80A7-4AE6-9C17-4A538E9BA0A4}" destId="{613622AF-DD8B-486F-A482-CCBC37911348}" srcOrd="5" destOrd="0" presId="urn:microsoft.com/office/officeart/2008/layout/VerticalCurvedList"/>
    <dgm:cxn modelId="{C4961A04-002D-4F02-A122-B29DF4BB2101}" type="presParOf" srcId="{E0C5BDAD-80A7-4AE6-9C17-4A538E9BA0A4}" destId="{95A97310-D53E-4BB3-B410-694E25F27399}" srcOrd="6" destOrd="0" presId="urn:microsoft.com/office/officeart/2008/layout/VerticalCurvedList"/>
    <dgm:cxn modelId="{B907FCF5-4B51-4619-AB3B-FE87CDE9A96E}" type="presParOf" srcId="{95A97310-D53E-4BB3-B410-694E25F27399}" destId="{2FBD2076-5613-47FC-81D8-06B783340D14}" srcOrd="0" destOrd="0" presId="urn:microsoft.com/office/officeart/2008/layout/VerticalCurvedList"/>
  </dgm:cxnLst>
  <dgm:bg>
    <a:solidFill>
      <a:schemeClr val="accent3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DF7875-72CB-4790-8D97-843625BDCA79}" type="doc">
      <dgm:prSet loTypeId="urn:microsoft.com/office/officeart/2005/8/layout/equation1" loCatId="process" qsTypeId="urn:microsoft.com/office/officeart/2005/8/quickstyle/simple1" qsCatId="simple" csTypeId="urn:microsoft.com/office/officeart/2005/8/colors/colorful1#1" csCatId="colorful" phldr="1"/>
      <dgm:spPr/>
    </dgm:pt>
    <dgm:pt modelId="{D0A71E1E-83C6-4D54-8FF3-872488BEFDA5}">
      <dgm:prSet phldrT="[Текст]" custT="1"/>
      <dgm:spPr/>
      <dgm:t>
        <a:bodyPr/>
        <a:lstStyle/>
        <a:p>
          <a:r>
            <a:rPr lang="ru-RU" sz="10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Сельские поселения</a:t>
          </a:r>
        </a:p>
        <a:p>
          <a:r>
            <a:rPr lang="ru-RU" sz="10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114,9 млн. рублей</a:t>
          </a:r>
          <a:endParaRPr lang="ru-RU" sz="1000" b="1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13893F-5F0A-46D4-B878-6F97BAD34756}" type="parTrans" cxnId="{4952EF58-7113-4A8B-9E18-D6FF1DC0A922}">
      <dgm:prSet/>
      <dgm:spPr/>
      <dgm:t>
        <a:bodyPr/>
        <a:lstStyle/>
        <a:p>
          <a:endParaRPr lang="ru-RU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3B47B2AA-6D33-414A-889B-F4D1EC1D75A5}" type="sibTrans" cxnId="{4952EF58-7113-4A8B-9E18-D6FF1DC0A922}">
      <dgm:prSet/>
      <dgm:spPr/>
      <dgm:t>
        <a:bodyPr/>
        <a:lstStyle/>
        <a:p>
          <a:endParaRPr lang="ru-RU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BF9475F1-175E-45A3-A37F-C61C655C3708}">
      <dgm:prSet phldrT="[Текст]" custT="1"/>
      <dgm:spPr/>
      <dgm:t>
        <a:bodyPr/>
        <a:lstStyle/>
        <a:p>
          <a:r>
            <a:rPr lang="ru-RU" sz="14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Городские поселения </a:t>
          </a:r>
        </a:p>
        <a:p>
          <a:r>
            <a:rPr lang="ru-RU" sz="14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365,9 млн.</a:t>
          </a:r>
        </a:p>
        <a:p>
          <a:r>
            <a:rPr lang="ru-RU" sz="14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endParaRPr lang="ru-RU" sz="1400" b="1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E18E8-509F-40DF-9766-8205B02BC355}" type="parTrans" cxnId="{46E274FA-FAF2-4EA4-AF58-2B5CF8A850C6}">
      <dgm:prSet/>
      <dgm:spPr/>
      <dgm:t>
        <a:bodyPr/>
        <a:lstStyle/>
        <a:p>
          <a:endParaRPr lang="ru-RU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17FF8F48-BFA5-457C-AD28-3512F99FA573}" type="sibTrans" cxnId="{46E274FA-FAF2-4EA4-AF58-2B5CF8A850C6}">
      <dgm:prSet/>
      <dgm:spPr/>
      <dgm:t>
        <a:bodyPr/>
        <a:lstStyle/>
        <a:p>
          <a:endParaRPr lang="ru-RU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ED2C9D28-D980-4BB7-A73C-7DEFEB255572}">
      <dgm:prSet phldrT="[Текст]" custT="1"/>
      <dgm:spPr/>
      <dgm:t>
        <a:bodyPr/>
        <a:lstStyle/>
        <a:p>
          <a:endParaRPr lang="ru-RU" sz="900" dirty="0" smtClean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828,4 млн. рублей</a:t>
          </a:r>
        </a:p>
        <a:p>
          <a:endParaRPr lang="ru-RU" sz="900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184FDD-D9FF-4883-B7E2-5AF5EC5378FF}" type="parTrans" cxnId="{0AEF94CC-4042-49AC-BD7E-5DD9D7D1D0F2}">
      <dgm:prSet/>
      <dgm:spPr/>
      <dgm:t>
        <a:bodyPr/>
        <a:lstStyle/>
        <a:p>
          <a:endParaRPr lang="ru-RU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B52E6FBE-5587-4452-A159-064C6D130566}" type="sibTrans" cxnId="{0AEF94CC-4042-49AC-BD7E-5DD9D7D1D0F2}">
      <dgm:prSet/>
      <dgm:spPr/>
      <dgm:t>
        <a:bodyPr/>
        <a:lstStyle/>
        <a:p>
          <a:endParaRPr lang="ru-RU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1FACF44E-F686-46C3-948C-66AACA188841}">
      <dgm:prSet custT="1"/>
      <dgm:spPr/>
      <dgm:t>
        <a:bodyPr/>
        <a:lstStyle/>
        <a:p>
          <a:r>
            <a:rPr lang="ru-RU" sz="14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РАЙОН</a:t>
          </a:r>
        </a:p>
        <a:p>
          <a:r>
            <a:rPr lang="ru-RU" sz="14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347,6</a:t>
          </a:r>
        </a:p>
        <a:p>
          <a:r>
            <a:rPr lang="ru-RU" sz="14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1400" b="1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87F43-D7EE-445A-B831-3EC4BE9705A1}" type="parTrans" cxnId="{9107DA67-76ED-49CE-9CE2-EF2736500045}">
      <dgm:prSet/>
      <dgm:spPr/>
      <dgm:t>
        <a:bodyPr/>
        <a:lstStyle/>
        <a:p>
          <a:endParaRPr lang="ru-RU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9C92A574-374A-422B-9721-9915D3253550}" type="sibTrans" cxnId="{9107DA67-76ED-49CE-9CE2-EF2736500045}">
      <dgm:prSet/>
      <dgm:spPr/>
      <dgm:t>
        <a:bodyPr/>
        <a:lstStyle/>
        <a:p>
          <a:endParaRPr lang="ru-RU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66989FFA-A253-49AD-B87F-7224631259F4}" type="pres">
      <dgm:prSet presAssocID="{B4DF7875-72CB-4790-8D97-843625BDCA79}" presName="linearFlow" presStyleCnt="0">
        <dgm:presLayoutVars>
          <dgm:dir/>
          <dgm:resizeHandles val="exact"/>
        </dgm:presLayoutVars>
      </dgm:prSet>
      <dgm:spPr/>
    </dgm:pt>
    <dgm:pt modelId="{E60573E3-C911-4968-958C-22F5A401AA01}" type="pres">
      <dgm:prSet presAssocID="{D0A71E1E-83C6-4D54-8FF3-872488BEFDA5}" presName="node" presStyleLbl="node1" presStyleIdx="0" presStyleCnt="4" custScaleX="106719" custScaleY="105756" custLinFactNeighborX="95172" custLinFactNeighborY="-98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D7B1F-C479-4BE7-A6EA-DDF81A6CA97C}" type="pres">
      <dgm:prSet presAssocID="{3B47B2AA-6D33-414A-889B-F4D1EC1D75A5}" presName="spacerL" presStyleCnt="0"/>
      <dgm:spPr/>
    </dgm:pt>
    <dgm:pt modelId="{9AF7FFB3-BC96-4344-9C28-90E46F959656}" type="pres">
      <dgm:prSet presAssocID="{3B47B2AA-6D33-414A-889B-F4D1EC1D75A5}" presName="sibTrans" presStyleLbl="sibTrans2D1" presStyleIdx="0" presStyleCnt="3" custLinFactY="-47788" custLinFactNeighborX="-49887" custLinFactNeighborY="-100000"/>
      <dgm:spPr/>
      <dgm:t>
        <a:bodyPr/>
        <a:lstStyle/>
        <a:p>
          <a:endParaRPr lang="ru-RU"/>
        </a:p>
      </dgm:t>
    </dgm:pt>
    <dgm:pt modelId="{15808300-32C7-4DA2-9C6F-2F719DC2611C}" type="pres">
      <dgm:prSet presAssocID="{3B47B2AA-6D33-414A-889B-F4D1EC1D75A5}" presName="spacerR" presStyleCnt="0"/>
      <dgm:spPr/>
    </dgm:pt>
    <dgm:pt modelId="{4AD960BF-31A3-4F0A-A0D8-2938A080A90D}" type="pres">
      <dgm:prSet presAssocID="{BF9475F1-175E-45A3-A37F-C61C655C3708}" presName="node" presStyleLbl="node1" presStyleIdx="1" presStyleCnt="4" custScaleX="138868" custScaleY="125596" custLinFactX="-2046" custLinFactNeighborX="-100000" custLinFactNeighborY="-91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69B00-CF60-4437-A4B7-9F0F669E3F12}" type="pres">
      <dgm:prSet presAssocID="{17FF8F48-BFA5-457C-AD28-3512F99FA573}" presName="spacerL" presStyleCnt="0"/>
      <dgm:spPr/>
    </dgm:pt>
    <dgm:pt modelId="{4809E8D7-D53B-4734-8026-B7172DB3AB00}" type="pres">
      <dgm:prSet presAssocID="{17FF8F48-BFA5-457C-AD28-3512F99FA573}" presName="sibTrans" presStyleLbl="sibTrans2D1" presStyleIdx="1" presStyleCnt="3" custLinFactX="-11242" custLinFactY="-47788" custLinFactNeighborX="-100000" custLinFactNeighborY="-100000"/>
      <dgm:spPr/>
      <dgm:t>
        <a:bodyPr/>
        <a:lstStyle/>
        <a:p>
          <a:endParaRPr lang="ru-RU"/>
        </a:p>
      </dgm:t>
    </dgm:pt>
    <dgm:pt modelId="{A129CB1D-5AD9-46AE-BCE2-908F6DE2848B}" type="pres">
      <dgm:prSet presAssocID="{17FF8F48-BFA5-457C-AD28-3512F99FA573}" presName="spacerR" presStyleCnt="0"/>
      <dgm:spPr/>
    </dgm:pt>
    <dgm:pt modelId="{71024682-2A21-4CD9-AE22-B8057381C858}" type="pres">
      <dgm:prSet presAssocID="{1FACF44E-F686-46C3-948C-66AACA188841}" presName="node" presStyleLbl="node1" presStyleIdx="2" presStyleCnt="4" custScaleX="124696" custScaleY="124667" custLinFactX="-18090" custLinFactNeighborX="-100000" custLinFactNeighborY="-86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F42FA-7DF0-4835-8EEA-34613E9B89FA}" type="pres">
      <dgm:prSet presAssocID="{9C92A574-374A-422B-9721-9915D3253550}" presName="spacerL" presStyleCnt="0"/>
      <dgm:spPr/>
    </dgm:pt>
    <dgm:pt modelId="{828DD0C3-F590-4349-86F4-67B13A51794D}" type="pres">
      <dgm:prSet presAssocID="{9C92A574-374A-422B-9721-9915D3253550}" presName="sibTrans" presStyleLbl="sibTrans2D1" presStyleIdx="2" presStyleCnt="3" custLinFactX="-38904" custLinFactY="-38383" custLinFactNeighborX="-100000" custLinFactNeighborY="-100000"/>
      <dgm:spPr/>
      <dgm:t>
        <a:bodyPr/>
        <a:lstStyle/>
        <a:p>
          <a:endParaRPr lang="ru-RU"/>
        </a:p>
      </dgm:t>
    </dgm:pt>
    <dgm:pt modelId="{6D08FA94-7C93-4A8F-9C88-144BF982E2FE}" type="pres">
      <dgm:prSet presAssocID="{9C92A574-374A-422B-9721-9915D3253550}" presName="spacerR" presStyleCnt="0"/>
      <dgm:spPr/>
    </dgm:pt>
    <dgm:pt modelId="{7AA19272-88EB-4458-9D94-5E738DEE1F99}" type="pres">
      <dgm:prSet presAssocID="{ED2C9D28-D980-4BB7-A73C-7DEFEB255572}" presName="node" presStyleLbl="node1" presStyleIdx="3" presStyleCnt="4" custScaleX="207976" custScaleY="169496" custLinFactX="-12314" custLinFactNeighborX="-100000" custLinFactNeighborY="-81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D9A03C-225D-4D3F-81E7-D8248BC5C320}" type="presOf" srcId="{D0A71E1E-83C6-4D54-8FF3-872488BEFDA5}" destId="{E60573E3-C911-4968-958C-22F5A401AA01}" srcOrd="0" destOrd="0" presId="urn:microsoft.com/office/officeart/2005/8/layout/equation1"/>
    <dgm:cxn modelId="{CFA63B28-D751-4FF0-9FFB-DE1B95727BD4}" type="presOf" srcId="{17FF8F48-BFA5-457C-AD28-3512F99FA573}" destId="{4809E8D7-D53B-4734-8026-B7172DB3AB00}" srcOrd="0" destOrd="0" presId="urn:microsoft.com/office/officeart/2005/8/layout/equation1"/>
    <dgm:cxn modelId="{0AEF94CC-4042-49AC-BD7E-5DD9D7D1D0F2}" srcId="{B4DF7875-72CB-4790-8D97-843625BDCA79}" destId="{ED2C9D28-D980-4BB7-A73C-7DEFEB255572}" srcOrd="3" destOrd="0" parTransId="{11184FDD-D9FF-4883-B7E2-5AF5EC5378FF}" sibTransId="{B52E6FBE-5587-4452-A159-064C6D130566}"/>
    <dgm:cxn modelId="{F914E0DF-F516-4507-A46D-96FE5E09D639}" type="presOf" srcId="{9C92A574-374A-422B-9721-9915D3253550}" destId="{828DD0C3-F590-4349-86F4-67B13A51794D}" srcOrd="0" destOrd="0" presId="urn:microsoft.com/office/officeart/2005/8/layout/equation1"/>
    <dgm:cxn modelId="{46E274FA-FAF2-4EA4-AF58-2B5CF8A850C6}" srcId="{B4DF7875-72CB-4790-8D97-843625BDCA79}" destId="{BF9475F1-175E-45A3-A37F-C61C655C3708}" srcOrd="1" destOrd="0" parTransId="{252E18E8-509F-40DF-9766-8205B02BC355}" sibTransId="{17FF8F48-BFA5-457C-AD28-3512F99FA573}"/>
    <dgm:cxn modelId="{D0D60FD4-9B9B-4D23-8648-24069744A092}" type="presOf" srcId="{B4DF7875-72CB-4790-8D97-843625BDCA79}" destId="{66989FFA-A253-49AD-B87F-7224631259F4}" srcOrd="0" destOrd="0" presId="urn:microsoft.com/office/officeart/2005/8/layout/equation1"/>
    <dgm:cxn modelId="{0DC78293-3B8D-4633-B9B4-83870C3F025E}" type="presOf" srcId="{1FACF44E-F686-46C3-948C-66AACA188841}" destId="{71024682-2A21-4CD9-AE22-B8057381C858}" srcOrd="0" destOrd="0" presId="urn:microsoft.com/office/officeart/2005/8/layout/equation1"/>
    <dgm:cxn modelId="{3254B15E-4109-4411-8975-0A01E4B3057E}" type="presOf" srcId="{BF9475F1-175E-45A3-A37F-C61C655C3708}" destId="{4AD960BF-31A3-4F0A-A0D8-2938A080A90D}" srcOrd="0" destOrd="0" presId="urn:microsoft.com/office/officeart/2005/8/layout/equation1"/>
    <dgm:cxn modelId="{5DD8C047-6B57-45A0-A734-82DF5E65DAC6}" type="presOf" srcId="{3B47B2AA-6D33-414A-889B-F4D1EC1D75A5}" destId="{9AF7FFB3-BC96-4344-9C28-90E46F959656}" srcOrd="0" destOrd="0" presId="urn:microsoft.com/office/officeart/2005/8/layout/equation1"/>
    <dgm:cxn modelId="{08E4CBC6-F7F5-4350-8180-05881893B528}" type="presOf" srcId="{ED2C9D28-D980-4BB7-A73C-7DEFEB255572}" destId="{7AA19272-88EB-4458-9D94-5E738DEE1F99}" srcOrd="0" destOrd="0" presId="urn:microsoft.com/office/officeart/2005/8/layout/equation1"/>
    <dgm:cxn modelId="{9107DA67-76ED-49CE-9CE2-EF2736500045}" srcId="{B4DF7875-72CB-4790-8D97-843625BDCA79}" destId="{1FACF44E-F686-46C3-948C-66AACA188841}" srcOrd="2" destOrd="0" parTransId="{DDE87F43-D7EE-445A-B831-3EC4BE9705A1}" sibTransId="{9C92A574-374A-422B-9721-9915D3253550}"/>
    <dgm:cxn modelId="{4952EF58-7113-4A8B-9E18-D6FF1DC0A922}" srcId="{B4DF7875-72CB-4790-8D97-843625BDCA79}" destId="{D0A71E1E-83C6-4D54-8FF3-872488BEFDA5}" srcOrd="0" destOrd="0" parTransId="{5A13893F-5F0A-46D4-B878-6F97BAD34756}" sibTransId="{3B47B2AA-6D33-414A-889B-F4D1EC1D75A5}"/>
    <dgm:cxn modelId="{1143524F-5848-4615-AE3C-72F5DF1254BB}" type="presParOf" srcId="{66989FFA-A253-49AD-B87F-7224631259F4}" destId="{E60573E3-C911-4968-958C-22F5A401AA01}" srcOrd="0" destOrd="0" presId="urn:microsoft.com/office/officeart/2005/8/layout/equation1"/>
    <dgm:cxn modelId="{DF83186C-167A-4E7B-85A6-BFFF749B6861}" type="presParOf" srcId="{66989FFA-A253-49AD-B87F-7224631259F4}" destId="{7A5D7B1F-C479-4BE7-A6EA-DDF81A6CA97C}" srcOrd="1" destOrd="0" presId="urn:microsoft.com/office/officeart/2005/8/layout/equation1"/>
    <dgm:cxn modelId="{0123FD05-89C5-495A-8523-6806C3165E03}" type="presParOf" srcId="{66989FFA-A253-49AD-B87F-7224631259F4}" destId="{9AF7FFB3-BC96-4344-9C28-90E46F959656}" srcOrd="2" destOrd="0" presId="urn:microsoft.com/office/officeart/2005/8/layout/equation1"/>
    <dgm:cxn modelId="{E86F1C23-080C-45EE-8981-EF594D27C29D}" type="presParOf" srcId="{66989FFA-A253-49AD-B87F-7224631259F4}" destId="{15808300-32C7-4DA2-9C6F-2F719DC2611C}" srcOrd="3" destOrd="0" presId="urn:microsoft.com/office/officeart/2005/8/layout/equation1"/>
    <dgm:cxn modelId="{4E38DAC2-00EC-4BC2-932B-ACE8B18E2540}" type="presParOf" srcId="{66989FFA-A253-49AD-B87F-7224631259F4}" destId="{4AD960BF-31A3-4F0A-A0D8-2938A080A90D}" srcOrd="4" destOrd="0" presId="urn:microsoft.com/office/officeart/2005/8/layout/equation1"/>
    <dgm:cxn modelId="{CC10472A-3DBD-448C-BABC-8E1EE6830036}" type="presParOf" srcId="{66989FFA-A253-49AD-B87F-7224631259F4}" destId="{51A69B00-CF60-4437-A4B7-9F0F669E3F12}" srcOrd="5" destOrd="0" presId="urn:microsoft.com/office/officeart/2005/8/layout/equation1"/>
    <dgm:cxn modelId="{10820C52-783F-4795-BC00-F68F9C334B5A}" type="presParOf" srcId="{66989FFA-A253-49AD-B87F-7224631259F4}" destId="{4809E8D7-D53B-4734-8026-B7172DB3AB00}" srcOrd="6" destOrd="0" presId="urn:microsoft.com/office/officeart/2005/8/layout/equation1"/>
    <dgm:cxn modelId="{627AAACD-85C0-4275-9B9A-6341D20041A2}" type="presParOf" srcId="{66989FFA-A253-49AD-B87F-7224631259F4}" destId="{A129CB1D-5AD9-46AE-BCE2-908F6DE2848B}" srcOrd="7" destOrd="0" presId="urn:microsoft.com/office/officeart/2005/8/layout/equation1"/>
    <dgm:cxn modelId="{1CC1771F-3884-4671-B190-415BD972648E}" type="presParOf" srcId="{66989FFA-A253-49AD-B87F-7224631259F4}" destId="{71024682-2A21-4CD9-AE22-B8057381C858}" srcOrd="8" destOrd="0" presId="urn:microsoft.com/office/officeart/2005/8/layout/equation1"/>
    <dgm:cxn modelId="{663838E3-14BC-4D44-9803-D8F095DBBBD8}" type="presParOf" srcId="{66989FFA-A253-49AD-B87F-7224631259F4}" destId="{878F42FA-7DF0-4835-8EEA-34613E9B89FA}" srcOrd="9" destOrd="0" presId="urn:microsoft.com/office/officeart/2005/8/layout/equation1"/>
    <dgm:cxn modelId="{2BFFCA90-E9F5-4E4F-87A1-7F10EC3941A9}" type="presParOf" srcId="{66989FFA-A253-49AD-B87F-7224631259F4}" destId="{828DD0C3-F590-4349-86F4-67B13A51794D}" srcOrd="10" destOrd="0" presId="urn:microsoft.com/office/officeart/2005/8/layout/equation1"/>
    <dgm:cxn modelId="{488612A8-323F-4179-B2A4-E90ACEABCDCD}" type="presParOf" srcId="{66989FFA-A253-49AD-B87F-7224631259F4}" destId="{6D08FA94-7C93-4A8F-9C88-144BF982E2FE}" srcOrd="11" destOrd="0" presId="urn:microsoft.com/office/officeart/2005/8/layout/equation1"/>
    <dgm:cxn modelId="{F98AED80-105D-41B4-9334-C22C81515212}" type="presParOf" srcId="{66989FFA-A253-49AD-B87F-7224631259F4}" destId="{7AA19272-88EB-4458-9D94-5E738DEE1F99}" srcOrd="12" destOrd="0" presId="urn:microsoft.com/office/officeart/2005/8/layout/equation1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4608B1-9C7F-4053-A6A9-079E161A682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E63F87-1921-48FF-9E07-50F84865670C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91910-C8B8-471E-A78C-7893EBF0EB17}" type="parTrans" cxnId="{A0B7CE7D-1AF0-41A7-AA2C-393673E08084}">
      <dgm:prSet/>
      <dgm:spPr/>
      <dgm:t>
        <a:bodyPr/>
        <a:lstStyle/>
        <a:p>
          <a:endParaRPr lang="ru-RU"/>
        </a:p>
      </dgm:t>
    </dgm:pt>
    <dgm:pt modelId="{96A0D5A6-0A47-43ED-B761-FE7C449D903D}" type="sibTrans" cxnId="{A0B7CE7D-1AF0-41A7-AA2C-393673E08084}">
      <dgm:prSet/>
      <dgm:spPr/>
      <dgm:t>
        <a:bodyPr/>
        <a:lstStyle/>
        <a:p>
          <a:endParaRPr lang="ru-RU"/>
        </a:p>
      </dgm:t>
    </dgm:pt>
    <dgm:pt modelId="{A528748B-FBE4-49DF-BB1F-908D0B7FEBA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2 602,9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703FA-467D-4F47-BCF5-56E29BC25C23}" type="parTrans" cxnId="{8C0F18E6-0AED-4F5B-B491-75DB236CBAEB}">
      <dgm:prSet/>
      <dgm:spPr/>
      <dgm:t>
        <a:bodyPr/>
        <a:lstStyle/>
        <a:p>
          <a:endParaRPr lang="ru-RU"/>
        </a:p>
      </dgm:t>
    </dgm:pt>
    <dgm:pt modelId="{EB15BF4F-9FE9-4989-BE8C-10F72311EFCF}" type="sibTrans" cxnId="{8C0F18E6-0AED-4F5B-B491-75DB236CBAEB}">
      <dgm:prSet/>
      <dgm:spPr/>
      <dgm:t>
        <a:bodyPr/>
        <a:lstStyle/>
        <a:p>
          <a:endParaRPr lang="ru-RU"/>
        </a:p>
      </dgm:t>
    </dgm:pt>
    <dgm:pt modelId="{7E8D9125-8136-4661-98A9-68C67E05756B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430EC-9543-407F-B1B1-F6AA194719E2}" type="parTrans" cxnId="{3AF3FCC7-31CB-4774-A376-BB80145B0984}">
      <dgm:prSet/>
      <dgm:spPr/>
      <dgm:t>
        <a:bodyPr/>
        <a:lstStyle/>
        <a:p>
          <a:endParaRPr lang="ru-RU"/>
        </a:p>
      </dgm:t>
    </dgm:pt>
    <dgm:pt modelId="{09A0E5B7-7E4E-41D2-9F06-7008F7CAEC02}" type="sibTrans" cxnId="{3AF3FCC7-31CB-4774-A376-BB80145B0984}">
      <dgm:prSet/>
      <dgm:spPr/>
      <dgm:t>
        <a:bodyPr/>
        <a:lstStyle/>
        <a:p>
          <a:endParaRPr lang="ru-RU"/>
        </a:p>
      </dgm:t>
    </dgm:pt>
    <dgm:pt modelId="{51B5C160-D853-4176-BCA1-6EF64898F9F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2312,8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7EBB0E-BE96-49BB-85C6-E9F05854036E}" type="parTrans" cxnId="{57364983-14DB-4AE4-9C58-6299A79D6459}">
      <dgm:prSet/>
      <dgm:spPr/>
      <dgm:t>
        <a:bodyPr/>
        <a:lstStyle/>
        <a:p>
          <a:endParaRPr lang="ru-RU"/>
        </a:p>
      </dgm:t>
    </dgm:pt>
    <dgm:pt modelId="{F5EDC958-A80B-4046-B1F4-CC795BD7986E}" type="sibTrans" cxnId="{57364983-14DB-4AE4-9C58-6299A79D6459}">
      <dgm:prSet/>
      <dgm:spPr/>
      <dgm:t>
        <a:bodyPr/>
        <a:lstStyle/>
        <a:p>
          <a:endParaRPr lang="ru-RU"/>
        </a:p>
      </dgm:t>
    </dgm:pt>
    <dgm:pt modelId="{0D119DAA-F45A-41C2-8358-679775807307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Профицит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FAF2B1-8DDB-4E0B-AACD-C77C7A92AFCA}" type="parTrans" cxnId="{51C364E5-B21B-4C7B-A00A-5D2555B753CC}">
      <dgm:prSet/>
      <dgm:spPr/>
      <dgm:t>
        <a:bodyPr/>
        <a:lstStyle/>
        <a:p>
          <a:endParaRPr lang="ru-RU"/>
        </a:p>
      </dgm:t>
    </dgm:pt>
    <dgm:pt modelId="{2E8C7B33-6B93-44D7-9B22-CB7BFD78EC01}" type="sibTrans" cxnId="{51C364E5-B21B-4C7B-A00A-5D2555B753CC}">
      <dgm:prSet/>
      <dgm:spPr/>
      <dgm:t>
        <a:bodyPr/>
        <a:lstStyle/>
        <a:p>
          <a:endParaRPr lang="ru-RU"/>
        </a:p>
      </dgm:t>
    </dgm:pt>
    <dgm:pt modelId="{5FE45C9D-E930-4E28-8E0F-7709D518958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290,1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FBDE9A-4BE1-4A8B-A9D5-EF798E07174D}" type="parTrans" cxnId="{855CB785-5267-48D8-AD37-53DC4705F73F}">
      <dgm:prSet/>
      <dgm:spPr/>
      <dgm:t>
        <a:bodyPr/>
        <a:lstStyle/>
        <a:p>
          <a:endParaRPr lang="ru-RU"/>
        </a:p>
      </dgm:t>
    </dgm:pt>
    <dgm:pt modelId="{D4567DB2-4CF3-4F70-8152-2D54FC3136A4}" type="sibTrans" cxnId="{855CB785-5267-48D8-AD37-53DC4705F73F}">
      <dgm:prSet/>
      <dgm:spPr/>
      <dgm:t>
        <a:bodyPr/>
        <a:lstStyle/>
        <a:p>
          <a:endParaRPr lang="ru-RU"/>
        </a:p>
      </dgm:t>
    </dgm:pt>
    <dgm:pt modelId="{91D85AA6-60C1-4980-9320-DA6257A14CCD}" type="pres">
      <dgm:prSet presAssocID="{A24608B1-9C7F-4053-A6A9-079E161A682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E0C88A-E2A8-4CEF-9FE5-3FE4001956B5}" type="pres">
      <dgm:prSet presAssocID="{7FE63F87-1921-48FF-9E07-50F84865670C}" presName="circle1" presStyleLbl="node1" presStyleIdx="0" presStyleCnt="3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7FD2A0CD-5FD8-4638-96C8-60E0F34713DD}" type="pres">
      <dgm:prSet presAssocID="{7FE63F87-1921-48FF-9E07-50F84865670C}" presName="space" presStyleCnt="0"/>
      <dgm:spPr/>
    </dgm:pt>
    <dgm:pt modelId="{A9BFA5D9-D539-49E7-8ED3-C5FE1AF568F2}" type="pres">
      <dgm:prSet presAssocID="{7FE63F87-1921-48FF-9E07-50F84865670C}" presName="rect1" presStyleLbl="alignAcc1" presStyleIdx="0" presStyleCnt="3"/>
      <dgm:spPr/>
      <dgm:t>
        <a:bodyPr/>
        <a:lstStyle/>
        <a:p>
          <a:endParaRPr lang="ru-RU"/>
        </a:p>
      </dgm:t>
    </dgm:pt>
    <dgm:pt modelId="{15DC2E04-DB97-426C-AD26-5122A5DA72DE}" type="pres">
      <dgm:prSet presAssocID="{7E8D9125-8136-4661-98A9-68C67E05756B}" presName="vertSpace2" presStyleLbl="node1" presStyleIdx="0" presStyleCnt="3"/>
      <dgm:spPr/>
    </dgm:pt>
    <dgm:pt modelId="{E52C18F2-D8B1-4CA7-9EBF-90FB9E9DFEC8}" type="pres">
      <dgm:prSet presAssocID="{7E8D9125-8136-4661-98A9-68C67E05756B}" presName="circle2" presStyleLbl="node1" presStyleIdx="1" presStyleCnt="3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C71C87DA-CED4-4B7F-A4B9-4E024CE0A22C}" type="pres">
      <dgm:prSet presAssocID="{7E8D9125-8136-4661-98A9-68C67E05756B}" presName="rect2" presStyleLbl="alignAcc1" presStyleIdx="1" presStyleCnt="3"/>
      <dgm:spPr/>
      <dgm:t>
        <a:bodyPr/>
        <a:lstStyle/>
        <a:p>
          <a:endParaRPr lang="ru-RU"/>
        </a:p>
      </dgm:t>
    </dgm:pt>
    <dgm:pt modelId="{B09338BB-FDED-4223-9858-F67F277669E8}" type="pres">
      <dgm:prSet presAssocID="{0D119DAA-F45A-41C2-8358-679775807307}" presName="vertSpace3" presStyleLbl="node1" presStyleIdx="1" presStyleCnt="3"/>
      <dgm:spPr/>
    </dgm:pt>
    <dgm:pt modelId="{648CBF5A-4A9C-41A7-8E8D-6150F813E01E}" type="pres">
      <dgm:prSet presAssocID="{0D119DAA-F45A-41C2-8358-679775807307}" presName="circle3" presStyleLbl="node1" presStyleIdx="2" presStyleCnt="3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656D4306-7815-4E14-A943-C25643590E49}" type="pres">
      <dgm:prSet presAssocID="{0D119DAA-F45A-41C2-8358-679775807307}" presName="rect3" presStyleLbl="alignAcc1" presStyleIdx="2" presStyleCnt="3"/>
      <dgm:spPr/>
      <dgm:t>
        <a:bodyPr/>
        <a:lstStyle/>
        <a:p>
          <a:endParaRPr lang="ru-RU"/>
        </a:p>
      </dgm:t>
    </dgm:pt>
    <dgm:pt modelId="{AC62E46E-AEE8-4C6E-A317-13142EC2B747}" type="pres">
      <dgm:prSet presAssocID="{7FE63F87-1921-48FF-9E07-50F84865670C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F4D01-9455-47A7-A6CD-870C79E2ABBB}" type="pres">
      <dgm:prSet presAssocID="{7FE63F87-1921-48FF-9E07-50F84865670C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D423ED-F428-4531-AE76-BB285863545F}" type="pres">
      <dgm:prSet presAssocID="{7E8D9125-8136-4661-98A9-68C67E05756B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A2B7C-3F58-4751-B31E-E1C12337687A}" type="pres">
      <dgm:prSet presAssocID="{7E8D9125-8136-4661-98A9-68C67E05756B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08728-0F37-4626-8682-155EE314E4DB}" type="pres">
      <dgm:prSet presAssocID="{0D119DAA-F45A-41C2-8358-679775807307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36273-7C8B-4439-85DD-2CEB86F776B9}" type="pres">
      <dgm:prSet presAssocID="{0D119DAA-F45A-41C2-8358-679775807307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4CB0F4-A0AF-4101-8335-C8BC794A30D8}" type="presOf" srcId="{A528748B-FBE4-49DF-BB1F-908D0B7FEBAB}" destId="{53EF4D01-9455-47A7-A6CD-870C79E2ABBB}" srcOrd="0" destOrd="0" presId="urn:microsoft.com/office/officeart/2005/8/layout/target3"/>
    <dgm:cxn modelId="{7B50B6B3-BEE2-45C2-B776-17953454E805}" type="presOf" srcId="{0D119DAA-F45A-41C2-8358-679775807307}" destId="{BAF08728-0F37-4626-8682-155EE314E4DB}" srcOrd="1" destOrd="0" presId="urn:microsoft.com/office/officeart/2005/8/layout/target3"/>
    <dgm:cxn modelId="{861C18A1-790B-4E5D-A669-A0A66ECB8EDE}" type="presOf" srcId="{7E8D9125-8136-4661-98A9-68C67E05756B}" destId="{C71C87DA-CED4-4B7F-A4B9-4E024CE0A22C}" srcOrd="0" destOrd="0" presId="urn:microsoft.com/office/officeart/2005/8/layout/target3"/>
    <dgm:cxn modelId="{6BE5432F-B37A-449C-9274-62AF645F89DC}" type="presOf" srcId="{A24608B1-9C7F-4053-A6A9-079E161A682C}" destId="{91D85AA6-60C1-4980-9320-DA6257A14CCD}" srcOrd="0" destOrd="0" presId="urn:microsoft.com/office/officeart/2005/8/layout/target3"/>
    <dgm:cxn modelId="{855CB785-5267-48D8-AD37-53DC4705F73F}" srcId="{0D119DAA-F45A-41C2-8358-679775807307}" destId="{5FE45C9D-E930-4E28-8E0F-7709D5189583}" srcOrd="0" destOrd="0" parTransId="{A6FBDE9A-4BE1-4A8B-A9D5-EF798E07174D}" sibTransId="{D4567DB2-4CF3-4F70-8152-2D54FC3136A4}"/>
    <dgm:cxn modelId="{57364983-14DB-4AE4-9C58-6299A79D6459}" srcId="{7E8D9125-8136-4661-98A9-68C67E05756B}" destId="{51B5C160-D853-4176-BCA1-6EF64898F9FC}" srcOrd="0" destOrd="0" parTransId="{C87EBB0E-BE96-49BB-85C6-E9F05854036E}" sibTransId="{F5EDC958-A80B-4046-B1F4-CC795BD7986E}"/>
    <dgm:cxn modelId="{8C0F18E6-0AED-4F5B-B491-75DB236CBAEB}" srcId="{7FE63F87-1921-48FF-9E07-50F84865670C}" destId="{A528748B-FBE4-49DF-BB1F-908D0B7FEBAB}" srcOrd="0" destOrd="0" parTransId="{D46703FA-467D-4F47-BCF5-56E29BC25C23}" sibTransId="{EB15BF4F-9FE9-4989-BE8C-10F72311EFCF}"/>
    <dgm:cxn modelId="{A0B7CE7D-1AF0-41A7-AA2C-393673E08084}" srcId="{A24608B1-9C7F-4053-A6A9-079E161A682C}" destId="{7FE63F87-1921-48FF-9E07-50F84865670C}" srcOrd="0" destOrd="0" parTransId="{D7391910-C8B8-471E-A78C-7893EBF0EB17}" sibTransId="{96A0D5A6-0A47-43ED-B761-FE7C449D903D}"/>
    <dgm:cxn modelId="{CA0716C4-33E6-45DA-9D58-A06A34DD8608}" type="presOf" srcId="{5FE45C9D-E930-4E28-8E0F-7709D5189583}" destId="{D1136273-7C8B-4439-85DD-2CEB86F776B9}" srcOrd="0" destOrd="0" presId="urn:microsoft.com/office/officeart/2005/8/layout/target3"/>
    <dgm:cxn modelId="{F5FB33B5-5C56-4113-9154-4C61ED976412}" type="presOf" srcId="{7E8D9125-8136-4661-98A9-68C67E05756B}" destId="{CDD423ED-F428-4531-AE76-BB285863545F}" srcOrd="1" destOrd="0" presId="urn:microsoft.com/office/officeart/2005/8/layout/target3"/>
    <dgm:cxn modelId="{A78EC724-D2FA-420F-ABBC-57E080EA1086}" type="presOf" srcId="{51B5C160-D853-4176-BCA1-6EF64898F9FC}" destId="{ED2A2B7C-3F58-4751-B31E-E1C12337687A}" srcOrd="0" destOrd="0" presId="urn:microsoft.com/office/officeart/2005/8/layout/target3"/>
    <dgm:cxn modelId="{3AF3FCC7-31CB-4774-A376-BB80145B0984}" srcId="{A24608B1-9C7F-4053-A6A9-079E161A682C}" destId="{7E8D9125-8136-4661-98A9-68C67E05756B}" srcOrd="1" destOrd="0" parTransId="{EBF430EC-9543-407F-B1B1-F6AA194719E2}" sibTransId="{09A0E5B7-7E4E-41D2-9F06-7008F7CAEC02}"/>
    <dgm:cxn modelId="{51C364E5-B21B-4C7B-A00A-5D2555B753CC}" srcId="{A24608B1-9C7F-4053-A6A9-079E161A682C}" destId="{0D119DAA-F45A-41C2-8358-679775807307}" srcOrd="2" destOrd="0" parTransId="{D2FAF2B1-8DDB-4E0B-AACD-C77C7A92AFCA}" sibTransId="{2E8C7B33-6B93-44D7-9B22-CB7BFD78EC01}"/>
    <dgm:cxn modelId="{2A0D7048-BE15-4E8C-AA7F-392CF6388CA6}" type="presOf" srcId="{7FE63F87-1921-48FF-9E07-50F84865670C}" destId="{AC62E46E-AEE8-4C6E-A317-13142EC2B747}" srcOrd="1" destOrd="0" presId="urn:microsoft.com/office/officeart/2005/8/layout/target3"/>
    <dgm:cxn modelId="{88110248-19B8-4BC2-BB8E-544EF66F7978}" type="presOf" srcId="{0D119DAA-F45A-41C2-8358-679775807307}" destId="{656D4306-7815-4E14-A943-C25643590E49}" srcOrd="0" destOrd="0" presId="urn:microsoft.com/office/officeart/2005/8/layout/target3"/>
    <dgm:cxn modelId="{8874E22B-AC23-4FA6-9C25-2A1911EFA881}" type="presOf" srcId="{7FE63F87-1921-48FF-9E07-50F84865670C}" destId="{A9BFA5D9-D539-49E7-8ED3-C5FE1AF568F2}" srcOrd="0" destOrd="0" presId="urn:microsoft.com/office/officeart/2005/8/layout/target3"/>
    <dgm:cxn modelId="{59ABB873-85BF-4241-8404-463FB46F9E9A}" type="presParOf" srcId="{91D85AA6-60C1-4980-9320-DA6257A14CCD}" destId="{0CE0C88A-E2A8-4CEF-9FE5-3FE4001956B5}" srcOrd="0" destOrd="0" presId="urn:microsoft.com/office/officeart/2005/8/layout/target3"/>
    <dgm:cxn modelId="{F79996AA-2326-40E6-A4B2-DC1F98CDCB62}" type="presParOf" srcId="{91D85AA6-60C1-4980-9320-DA6257A14CCD}" destId="{7FD2A0CD-5FD8-4638-96C8-60E0F34713DD}" srcOrd="1" destOrd="0" presId="urn:microsoft.com/office/officeart/2005/8/layout/target3"/>
    <dgm:cxn modelId="{36D668B6-BF9D-4113-99CE-A16CB55F6370}" type="presParOf" srcId="{91D85AA6-60C1-4980-9320-DA6257A14CCD}" destId="{A9BFA5D9-D539-49E7-8ED3-C5FE1AF568F2}" srcOrd="2" destOrd="0" presId="urn:microsoft.com/office/officeart/2005/8/layout/target3"/>
    <dgm:cxn modelId="{72823919-466F-433F-BCFC-00C77B8F0A21}" type="presParOf" srcId="{91D85AA6-60C1-4980-9320-DA6257A14CCD}" destId="{15DC2E04-DB97-426C-AD26-5122A5DA72DE}" srcOrd="3" destOrd="0" presId="urn:microsoft.com/office/officeart/2005/8/layout/target3"/>
    <dgm:cxn modelId="{1B24DD6C-2449-4F82-B82F-1E2088FF9F34}" type="presParOf" srcId="{91D85AA6-60C1-4980-9320-DA6257A14CCD}" destId="{E52C18F2-D8B1-4CA7-9EBF-90FB9E9DFEC8}" srcOrd="4" destOrd="0" presId="urn:microsoft.com/office/officeart/2005/8/layout/target3"/>
    <dgm:cxn modelId="{08171B7C-7CFB-4574-97B8-6B2CAA066AD6}" type="presParOf" srcId="{91D85AA6-60C1-4980-9320-DA6257A14CCD}" destId="{C71C87DA-CED4-4B7F-A4B9-4E024CE0A22C}" srcOrd="5" destOrd="0" presId="urn:microsoft.com/office/officeart/2005/8/layout/target3"/>
    <dgm:cxn modelId="{5D2615C4-C175-489B-8012-3512F45F77D4}" type="presParOf" srcId="{91D85AA6-60C1-4980-9320-DA6257A14CCD}" destId="{B09338BB-FDED-4223-9858-F67F277669E8}" srcOrd="6" destOrd="0" presId="urn:microsoft.com/office/officeart/2005/8/layout/target3"/>
    <dgm:cxn modelId="{232DFB33-87F4-48EA-8171-4B17F85EC993}" type="presParOf" srcId="{91D85AA6-60C1-4980-9320-DA6257A14CCD}" destId="{648CBF5A-4A9C-41A7-8E8D-6150F813E01E}" srcOrd="7" destOrd="0" presId="urn:microsoft.com/office/officeart/2005/8/layout/target3"/>
    <dgm:cxn modelId="{9E4A6142-3A95-4281-8E4B-753F816AB081}" type="presParOf" srcId="{91D85AA6-60C1-4980-9320-DA6257A14CCD}" destId="{656D4306-7815-4E14-A943-C25643590E49}" srcOrd="8" destOrd="0" presId="urn:microsoft.com/office/officeart/2005/8/layout/target3"/>
    <dgm:cxn modelId="{7797C374-066F-41E3-A063-F972D2173467}" type="presParOf" srcId="{91D85AA6-60C1-4980-9320-DA6257A14CCD}" destId="{AC62E46E-AEE8-4C6E-A317-13142EC2B747}" srcOrd="9" destOrd="0" presId="urn:microsoft.com/office/officeart/2005/8/layout/target3"/>
    <dgm:cxn modelId="{E75E0BD7-4157-4AFA-A5FC-ACC569F00B18}" type="presParOf" srcId="{91D85AA6-60C1-4980-9320-DA6257A14CCD}" destId="{53EF4D01-9455-47A7-A6CD-870C79E2ABBB}" srcOrd="10" destOrd="0" presId="urn:microsoft.com/office/officeart/2005/8/layout/target3"/>
    <dgm:cxn modelId="{3F2B92DD-9682-48B5-AA3A-8D771A6557BB}" type="presParOf" srcId="{91D85AA6-60C1-4980-9320-DA6257A14CCD}" destId="{CDD423ED-F428-4531-AE76-BB285863545F}" srcOrd="11" destOrd="0" presId="urn:microsoft.com/office/officeart/2005/8/layout/target3"/>
    <dgm:cxn modelId="{C832C74F-9EE1-40AA-87C8-6B237D8604D0}" type="presParOf" srcId="{91D85AA6-60C1-4980-9320-DA6257A14CCD}" destId="{ED2A2B7C-3F58-4751-B31E-E1C12337687A}" srcOrd="12" destOrd="0" presId="urn:microsoft.com/office/officeart/2005/8/layout/target3"/>
    <dgm:cxn modelId="{8B2481A2-390B-4EBB-9CAA-CE626969ADFE}" type="presParOf" srcId="{91D85AA6-60C1-4980-9320-DA6257A14CCD}" destId="{BAF08728-0F37-4626-8682-155EE314E4DB}" srcOrd="13" destOrd="0" presId="urn:microsoft.com/office/officeart/2005/8/layout/target3"/>
    <dgm:cxn modelId="{D1D8025B-0064-4184-895A-EB0E3622C74D}" type="presParOf" srcId="{91D85AA6-60C1-4980-9320-DA6257A14CCD}" destId="{D1136273-7C8B-4439-85DD-2CEB86F776B9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19B20A-E6FF-43B3-B806-46623973A55A}" type="doc">
      <dgm:prSet loTypeId="urn:microsoft.com/office/officeart/2005/8/layout/hierarchy4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FED6EC-ADD9-4D15-AF10-AF875DCF344F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1 548,1  (млн.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4A793-0E45-4622-9493-B24E1EBC27DA}" type="parTrans" cxnId="{2470949C-46EF-4B77-8B71-388BB3D1EBF4}">
      <dgm:prSet/>
      <dgm:spPr/>
      <dgm:t>
        <a:bodyPr/>
        <a:lstStyle/>
        <a:p>
          <a:endParaRPr lang="ru-RU"/>
        </a:p>
      </dgm:t>
    </dgm:pt>
    <dgm:pt modelId="{505E176F-E850-48D3-9A09-84C00302B663}" type="sibTrans" cxnId="{2470949C-46EF-4B77-8B71-388BB3D1EBF4}">
      <dgm:prSet/>
      <dgm:spPr/>
      <dgm:t>
        <a:bodyPr/>
        <a:lstStyle/>
        <a:p>
          <a:endParaRPr lang="ru-RU"/>
        </a:p>
      </dgm:t>
    </dgm:pt>
    <dgm:pt modelId="{40623108-7D11-4C8B-8F2C-2B0F8E2843CD}">
      <dgm:prSet phldrT="[Текст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      1 090,1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977FBB-9536-4D08-9AB1-4A56452A1D64}" type="parTrans" cxnId="{E1294479-4E25-4AE6-BEEC-335EF8723114}">
      <dgm:prSet/>
      <dgm:spPr/>
      <dgm:t>
        <a:bodyPr/>
        <a:lstStyle/>
        <a:p>
          <a:endParaRPr lang="ru-RU"/>
        </a:p>
      </dgm:t>
    </dgm:pt>
    <dgm:pt modelId="{E01AA5EB-2DED-4BFB-A640-A2976361BDE6}" type="sibTrans" cxnId="{E1294479-4E25-4AE6-BEEC-335EF8723114}">
      <dgm:prSet/>
      <dgm:spPr/>
      <dgm:t>
        <a:bodyPr/>
        <a:lstStyle/>
        <a:p>
          <a:endParaRPr lang="ru-RU"/>
        </a:p>
      </dgm:t>
    </dgm:pt>
    <dgm:pt modelId="{3F7C287C-F210-4FE5-9793-DFF62E445FEA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 347,6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B92B5A-8553-48F3-8FE4-645C39360D07}" type="parTrans" cxnId="{84F3E0F3-5E56-45BD-AD90-D35958EEFB2A}">
      <dgm:prSet/>
      <dgm:spPr/>
      <dgm:t>
        <a:bodyPr/>
        <a:lstStyle/>
        <a:p>
          <a:endParaRPr lang="ru-RU"/>
        </a:p>
      </dgm:t>
    </dgm:pt>
    <dgm:pt modelId="{E315C88F-BE3D-429A-8004-B17374B94590}" type="sibTrans" cxnId="{84F3E0F3-5E56-45BD-AD90-D35958EEFB2A}">
      <dgm:prSet/>
      <dgm:spPr/>
      <dgm:t>
        <a:bodyPr/>
        <a:lstStyle/>
        <a:p>
          <a:endParaRPr lang="ru-RU"/>
        </a:p>
      </dgm:t>
    </dgm:pt>
    <dgm:pt modelId="{61934D49-F4F6-4322-82B3-7A928179F543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ИМБТ – 110,4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81BF02-E712-4545-AD40-D6A328ABD155}" type="parTrans" cxnId="{497685E8-650C-4683-8F2A-8AC07374FABF}">
      <dgm:prSet/>
      <dgm:spPr/>
      <dgm:t>
        <a:bodyPr/>
        <a:lstStyle/>
        <a:p>
          <a:endParaRPr lang="ru-RU"/>
        </a:p>
      </dgm:t>
    </dgm:pt>
    <dgm:pt modelId="{055FEEF9-D769-4F29-8B76-3493DA263609}" type="sibTrans" cxnId="{497685E8-650C-4683-8F2A-8AC07374FABF}">
      <dgm:prSet/>
      <dgm:spPr/>
      <dgm:t>
        <a:bodyPr/>
        <a:lstStyle/>
        <a:p>
          <a:endParaRPr lang="ru-RU"/>
        </a:p>
      </dgm:t>
    </dgm:pt>
    <dgm:pt modelId="{3935DB8A-E393-4425-BAF6-7DA034A0DA9C}" type="pres">
      <dgm:prSet presAssocID="{C119B20A-E6FF-43B3-B806-46623973A55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24684-9A64-46BB-ABEA-210A03F27370}" type="pres">
      <dgm:prSet presAssocID="{17FED6EC-ADD9-4D15-AF10-AF875DCF344F}" presName="vertOne" presStyleCnt="0"/>
      <dgm:spPr/>
    </dgm:pt>
    <dgm:pt modelId="{C396BE48-C93A-4D5F-AB4C-B8735971A191}" type="pres">
      <dgm:prSet presAssocID="{17FED6EC-ADD9-4D15-AF10-AF875DCF344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E8CD86-2246-45A4-BAEA-04F8F8875E8F}" type="pres">
      <dgm:prSet presAssocID="{17FED6EC-ADD9-4D15-AF10-AF875DCF344F}" presName="parTransOne" presStyleCnt="0"/>
      <dgm:spPr/>
    </dgm:pt>
    <dgm:pt modelId="{D46BE825-FD1B-4BE8-8CF3-665A73749AAB}" type="pres">
      <dgm:prSet presAssocID="{17FED6EC-ADD9-4D15-AF10-AF875DCF344F}" presName="horzOne" presStyleCnt="0"/>
      <dgm:spPr/>
    </dgm:pt>
    <dgm:pt modelId="{3B105024-7181-4E02-AD91-166B318462DF}" type="pres">
      <dgm:prSet presAssocID="{40623108-7D11-4C8B-8F2C-2B0F8E2843CD}" presName="vertTwo" presStyleCnt="0"/>
      <dgm:spPr/>
    </dgm:pt>
    <dgm:pt modelId="{10FE0C8A-2A12-4CB7-8CDB-6BAE7E9E2E03}" type="pres">
      <dgm:prSet presAssocID="{40623108-7D11-4C8B-8F2C-2B0F8E2843CD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81D2C0-6C29-45D2-86ED-1095816A4BC5}" type="pres">
      <dgm:prSet presAssocID="{40623108-7D11-4C8B-8F2C-2B0F8E2843CD}" presName="horzTwo" presStyleCnt="0"/>
      <dgm:spPr/>
    </dgm:pt>
    <dgm:pt modelId="{C7113CBD-7D42-43DF-A268-24AC34E32CC9}" type="pres">
      <dgm:prSet presAssocID="{E01AA5EB-2DED-4BFB-A640-A2976361BDE6}" presName="sibSpaceTwo" presStyleCnt="0"/>
      <dgm:spPr/>
    </dgm:pt>
    <dgm:pt modelId="{CA0894C8-D792-4D88-89C1-BBD4D130551A}" type="pres">
      <dgm:prSet presAssocID="{3F7C287C-F210-4FE5-9793-DFF62E445FEA}" presName="vertTwo" presStyleCnt="0"/>
      <dgm:spPr/>
    </dgm:pt>
    <dgm:pt modelId="{D5852C19-AF5D-49BD-9445-950922C1E343}" type="pres">
      <dgm:prSet presAssocID="{3F7C287C-F210-4FE5-9793-DFF62E445FEA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EADA3D-DFAE-471B-BF65-BCCADDAB6223}" type="pres">
      <dgm:prSet presAssocID="{3F7C287C-F210-4FE5-9793-DFF62E445FEA}" presName="horzTwo" presStyleCnt="0"/>
      <dgm:spPr/>
    </dgm:pt>
    <dgm:pt modelId="{F7EE72A7-48DA-441D-BD3F-F01F9AC7CBCD}" type="pres">
      <dgm:prSet presAssocID="{E315C88F-BE3D-429A-8004-B17374B94590}" presName="sibSpaceTwo" presStyleCnt="0"/>
      <dgm:spPr/>
    </dgm:pt>
    <dgm:pt modelId="{162445ED-E385-42BA-A5BC-49A0215D0BC2}" type="pres">
      <dgm:prSet presAssocID="{61934D49-F4F6-4322-82B3-7A928179F543}" presName="vertTwo" presStyleCnt="0"/>
      <dgm:spPr/>
    </dgm:pt>
    <dgm:pt modelId="{0741F088-445B-4ABA-99B3-19B711C9A84C}" type="pres">
      <dgm:prSet presAssocID="{61934D49-F4F6-4322-82B3-7A928179F543}" presName="txTwo" presStyleLbl="node2" presStyleIdx="2" presStyleCnt="3" custLinFactNeighborX="4349" custLinFactNeighborY="6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D036F3-E73F-481F-A942-E58D56A5FBB8}" type="pres">
      <dgm:prSet presAssocID="{61934D49-F4F6-4322-82B3-7A928179F543}" presName="horzTwo" presStyleCnt="0"/>
      <dgm:spPr/>
    </dgm:pt>
  </dgm:ptLst>
  <dgm:cxnLst>
    <dgm:cxn modelId="{84F3E0F3-5E56-45BD-AD90-D35958EEFB2A}" srcId="{17FED6EC-ADD9-4D15-AF10-AF875DCF344F}" destId="{3F7C287C-F210-4FE5-9793-DFF62E445FEA}" srcOrd="1" destOrd="0" parTransId="{41B92B5A-8553-48F3-8FE4-645C39360D07}" sibTransId="{E315C88F-BE3D-429A-8004-B17374B94590}"/>
    <dgm:cxn modelId="{CCE2AC8A-581B-42F9-8CA7-50C85CF16756}" type="presOf" srcId="{C119B20A-E6FF-43B3-B806-46623973A55A}" destId="{3935DB8A-E393-4425-BAF6-7DA034A0DA9C}" srcOrd="0" destOrd="0" presId="urn:microsoft.com/office/officeart/2005/8/layout/hierarchy4"/>
    <dgm:cxn modelId="{2470949C-46EF-4B77-8B71-388BB3D1EBF4}" srcId="{C119B20A-E6FF-43B3-B806-46623973A55A}" destId="{17FED6EC-ADD9-4D15-AF10-AF875DCF344F}" srcOrd="0" destOrd="0" parTransId="{0634A793-0E45-4622-9493-B24E1EBC27DA}" sibTransId="{505E176F-E850-48D3-9A09-84C00302B663}"/>
    <dgm:cxn modelId="{84D8AE57-FB0A-4F1F-AC0A-1B91C335D3ED}" type="presOf" srcId="{3F7C287C-F210-4FE5-9793-DFF62E445FEA}" destId="{D5852C19-AF5D-49BD-9445-950922C1E343}" srcOrd="0" destOrd="0" presId="urn:microsoft.com/office/officeart/2005/8/layout/hierarchy4"/>
    <dgm:cxn modelId="{BFAAD35B-A6F1-4742-8426-07D273A0455A}" type="presOf" srcId="{40623108-7D11-4C8B-8F2C-2B0F8E2843CD}" destId="{10FE0C8A-2A12-4CB7-8CDB-6BAE7E9E2E03}" srcOrd="0" destOrd="0" presId="urn:microsoft.com/office/officeart/2005/8/layout/hierarchy4"/>
    <dgm:cxn modelId="{497685E8-650C-4683-8F2A-8AC07374FABF}" srcId="{17FED6EC-ADD9-4D15-AF10-AF875DCF344F}" destId="{61934D49-F4F6-4322-82B3-7A928179F543}" srcOrd="2" destOrd="0" parTransId="{8881BF02-E712-4545-AD40-D6A328ABD155}" sibTransId="{055FEEF9-D769-4F29-8B76-3493DA263609}"/>
    <dgm:cxn modelId="{E1294479-4E25-4AE6-BEEC-335EF8723114}" srcId="{17FED6EC-ADD9-4D15-AF10-AF875DCF344F}" destId="{40623108-7D11-4C8B-8F2C-2B0F8E2843CD}" srcOrd="0" destOrd="0" parTransId="{BB977FBB-9536-4D08-9AB1-4A56452A1D64}" sibTransId="{E01AA5EB-2DED-4BFB-A640-A2976361BDE6}"/>
    <dgm:cxn modelId="{671A9B6F-7474-4A96-A344-E5F685135E21}" type="presOf" srcId="{61934D49-F4F6-4322-82B3-7A928179F543}" destId="{0741F088-445B-4ABA-99B3-19B711C9A84C}" srcOrd="0" destOrd="0" presId="urn:microsoft.com/office/officeart/2005/8/layout/hierarchy4"/>
    <dgm:cxn modelId="{3ACFA935-03BC-45AC-9D07-F7C82F2276EA}" type="presOf" srcId="{17FED6EC-ADD9-4D15-AF10-AF875DCF344F}" destId="{C396BE48-C93A-4D5F-AB4C-B8735971A191}" srcOrd="0" destOrd="0" presId="urn:microsoft.com/office/officeart/2005/8/layout/hierarchy4"/>
    <dgm:cxn modelId="{34F977CD-9D97-4AD1-972C-E68FE2D19CDF}" type="presParOf" srcId="{3935DB8A-E393-4425-BAF6-7DA034A0DA9C}" destId="{02C24684-9A64-46BB-ABEA-210A03F27370}" srcOrd="0" destOrd="0" presId="urn:microsoft.com/office/officeart/2005/8/layout/hierarchy4"/>
    <dgm:cxn modelId="{5B0D5DE3-15DA-4784-835C-5069B1542C26}" type="presParOf" srcId="{02C24684-9A64-46BB-ABEA-210A03F27370}" destId="{C396BE48-C93A-4D5F-AB4C-B8735971A191}" srcOrd="0" destOrd="0" presId="urn:microsoft.com/office/officeart/2005/8/layout/hierarchy4"/>
    <dgm:cxn modelId="{5C976D69-D064-4F0A-9547-1B9B03F1B6B5}" type="presParOf" srcId="{02C24684-9A64-46BB-ABEA-210A03F27370}" destId="{1AE8CD86-2246-45A4-BAEA-04F8F8875E8F}" srcOrd="1" destOrd="0" presId="urn:microsoft.com/office/officeart/2005/8/layout/hierarchy4"/>
    <dgm:cxn modelId="{6618ECFB-63C9-479E-BDA7-77D5428DCC6B}" type="presParOf" srcId="{02C24684-9A64-46BB-ABEA-210A03F27370}" destId="{D46BE825-FD1B-4BE8-8CF3-665A73749AAB}" srcOrd="2" destOrd="0" presId="urn:microsoft.com/office/officeart/2005/8/layout/hierarchy4"/>
    <dgm:cxn modelId="{83C25F5D-43BE-4112-9098-FB56ABEF9C42}" type="presParOf" srcId="{D46BE825-FD1B-4BE8-8CF3-665A73749AAB}" destId="{3B105024-7181-4E02-AD91-166B318462DF}" srcOrd="0" destOrd="0" presId="urn:microsoft.com/office/officeart/2005/8/layout/hierarchy4"/>
    <dgm:cxn modelId="{4BD0F835-393C-4978-BD64-9D054779354E}" type="presParOf" srcId="{3B105024-7181-4E02-AD91-166B318462DF}" destId="{10FE0C8A-2A12-4CB7-8CDB-6BAE7E9E2E03}" srcOrd="0" destOrd="0" presId="urn:microsoft.com/office/officeart/2005/8/layout/hierarchy4"/>
    <dgm:cxn modelId="{8623BEB3-02F1-4A6F-B827-E54070178E98}" type="presParOf" srcId="{3B105024-7181-4E02-AD91-166B318462DF}" destId="{A081D2C0-6C29-45D2-86ED-1095816A4BC5}" srcOrd="1" destOrd="0" presId="urn:microsoft.com/office/officeart/2005/8/layout/hierarchy4"/>
    <dgm:cxn modelId="{56DAA076-FA25-47AD-ADA1-31E28974B8D7}" type="presParOf" srcId="{D46BE825-FD1B-4BE8-8CF3-665A73749AAB}" destId="{C7113CBD-7D42-43DF-A268-24AC34E32CC9}" srcOrd="1" destOrd="0" presId="urn:microsoft.com/office/officeart/2005/8/layout/hierarchy4"/>
    <dgm:cxn modelId="{5FA70377-3B52-4307-BD90-C7BD6451161B}" type="presParOf" srcId="{D46BE825-FD1B-4BE8-8CF3-665A73749AAB}" destId="{CA0894C8-D792-4D88-89C1-BBD4D130551A}" srcOrd="2" destOrd="0" presId="urn:microsoft.com/office/officeart/2005/8/layout/hierarchy4"/>
    <dgm:cxn modelId="{6681909E-B766-46E0-BD8E-DAAA57F83DE9}" type="presParOf" srcId="{CA0894C8-D792-4D88-89C1-BBD4D130551A}" destId="{D5852C19-AF5D-49BD-9445-950922C1E343}" srcOrd="0" destOrd="0" presId="urn:microsoft.com/office/officeart/2005/8/layout/hierarchy4"/>
    <dgm:cxn modelId="{7C16412F-E7F0-47DB-A988-FD2648A9D955}" type="presParOf" srcId="{CA0894C8-D792-4D88-89C1-BBD4D130551A}" destId="{1CEADA3D-DFAE-471B-BF65-BCCADDAB6223}" srcOrd="1" destOrd="0" presId="urn:microsoft.com/office/officeart/2005/8/layout/hierarchy4"/>
    <dgm:cxn modelId="{2A4218E9-1641-4BC2-BF68-77DB58E56517}" type="presParOf" srcId="{D46BE825-FD1B-4BE8-8CF3-665A73749AAB}" destId="{F7EE72A7-48DA-441D-BD3F-F01F9AC7CBCD}" srcOrd="3" destOrd="0" presId="urn:microsoft.com/office/officeart/2005/8/layout/hierarchy4"/>
    <dgm:cxn modelId="{22E0E1E8-58DF-49E6-BD94-001C8A3B1101}" type="presParOf" srcId="{D46BE825-FD1B-4BE8-8CF3-665A73749AAB}" destId="{162445ED-E385-42BA-A5BC-49A0215D0BC2}" srcOrd="4" destOrd="0" presId="urn:microsoft.com/office/officeart/2005/8/layout/hierarchy4"/>
    <dgm:cxn modelId="{5A79A8C6-25B2-416D-9E32-23C5A3B575D3}" type="presParOf" srcId="{162445ED-E385-42BA-A5BC-49A0215D0BC2}" destId="{0741F088-445B-4ABA-99B3-19B711C9A84C}" srcOrd="0" destOrd="0" presId="urn:microsoft.com/office/officeart/2005/8/layout/hierarchy4"/>
    <dgm:cxn modelId="{88F1CB04-72F0-4348-A201-D54D5547C2CE}" type="presParOf" srcId="{162445ED-E385-42BA-A5BC-49A0215D0BC2}" destId="{DBD036F3-E73F-481F-A942-E58D56A5FBB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B61D5B-1679-4C22-8E49-E15375211AF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EB4E7F-B7E3-4BD7-8C1B-4D89658AF0A4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150,3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B3662B-7DDD-4497-9985-856627706D72}" type="parTrans" cxnId="{8F640788-9979-42F5-89B9-AD73FD2A9AB3}">
      <dgm:prSet/>
      <dgm:spPr/>
      <dgm:t>
        <a:bodyPr/>
        <a:lstStyle/>
        <a:p>
          <a:endParaRPr lang="ru-RU"/>
        </a:p>
      </dgm:t>
    </dgm:pt>
    <dgm:pt modelId="{A0469DBA-EEA6-4176-BB99-1B759D8735D8}" type="sibTrans" cxnId="{8F640788-9979-42F5-89B9-AD73FD2A9AB3}">
      <dgm:prSet/>
      <dgm:spPr/>
      <dgm:t>
        <a:bodyPr/>
        <a:lstStyle/>
        <a:p>
          <a:endParaRPr lang="ru-RU"/>
        </a:p>
      </dgm:t>
    </dgm:pt>
    <dgm:pt modelId="{99B998D0-436D-4253-BA50-BAA56C129476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бассейна в г. Кингисепп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5C389-A55F-4382-9D7C-F1BB9556FCBB}" type="parTrans" cxnId="{6CC4728C-E2CE-447C-A707-EFDEE6FE6F82}">
      <dgm:prSet/>
      <dgm:spPr/>
      <dgm:t>
        <a:bodyPr/>
        <a:lstStyle/>
        <a:p>
          <a:endParaRPr lang="ru-RU"/>
        </a:p>
      </dgm:t>
    </dgm:pt>
    <dgm:pt modelId="{D529FDD5-A8E2-44E3-849F-A06E0EECE059}" type="sibTrans" cxnId="{6CC4728C-E2CE-447C-A707-EFDEE6FE6F82}">
      <dgm:prSet/>
      <dgm:spPr/>
      <dgm:t>
        <a:bodyPr/>
        <a:lstStyle/>
        <a:p>
          <a:endParaRPr lang="ru-RU"/>
        </a:p>
      </dgm:t>
    </dgm:pt>
    <dgm:pt modelId="{D45E910C-8E4B-4914-B965-DA1D4EC9790E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15,5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FEBD43-3F41-4005-877C-A30CFEBC2CCD}" type="parTrans" cxnId="{F7FEC4DB-C9BF-46BE-AA25-AC5D78351294}">
      <dgm:prSet/>
      <dgm:spPr/>
      <dgm:t>
        <a:bodyPr/>
        <a:lstStyle/>
        <a:p>
          <a:endParaRPr lang="ru-RU"/>
        </a:p>
      </dgm:t>
    </dgm:pt>
    <dgm:pt modelId="{53AAD8E5-4D14-4197-B55F-6B6E45476377}" type="sibTrans" cxnId="{F7FEC4DB-C9BF-46BE-AA25-AC5D78351294}">
      <dgm:prSet/>
      <dgm:spPr/>
      <dgm:t>
        <a:bodyPr/>
        <a:lstStyle/>
        <a:p>
          <a:endParaRPr lang="ru-RU"/>
        </a:p>
      </dgm:t>
    </dgm:pt>
    <dgm:pt modelId="{5B3995CA-24E6-438B-9F3D-2AA21C9B47D9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жилья для детей сирот и детей, оставшихся без попечения родителей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8B28B4-8031-49E9-BA8A-3A02A5B2B7AA}" type="parTrans" cxnId="{6A9587BC-3194-4683-B4C4-B9170EBF107B}">
      <dgm:prSet/>
      <dgm:spPr/>
      <dgm:t>
        <a:bodyPr/>
        <a:lstStyle/>
        <a:p>
          <a:endParaRPr lang="ru-RU"/>
        </a:p>
      </dgm:t>
    </dgm:pt>
    <dgm:pt modelId="{567A09AA-214E-45D9-8938-173950BFF3D0}" type="sibTrans" cxnId="{6A9587BC-3194-4683-B4C4-B9170EBF107B}">
      <dgm:prSet/>
      <dgm:spPr/>
      <dgm:t>
        <a:bodyPr/>
        <a:lstStyle/>
        <a:p>
          <a:endParaRPr lang="ru-RU"/>
        </a:p>
      </dgm:t>
    </dgm:pt>
    <dgm:pt modelId="{F08BA8BB-FF13-499F-B13A-D94668858325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15,0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63B9C-0F5A-482C-87AC-B6A5F282BAFD}" type="parTrans" cxnId="{6CF671E8-8550-47B6-B8E3-60EF3A0C1066}">
      <dgm:prSet/>
      <dgm:spPr/>
      <dgm:t>
        <a:bodyPr/>
        <a:lstStyle/>
        <a:p>
          <a:endParaRPr lang="ru-RU"/>
        </a:p>
      </dgm:t>
    </dgm:pt>
    <dgm:pt modelId="{2B3F5DDE-001E-49D8-93D3-B2B312EEB532}" type="sibTrans" cxnId="{6CF671E8-8550-47B6-B8E3-60EF3A0C1066}">
      <dgm:prSet/>
      <dgm:spPr/>
      <dgm:t>
        <a:bodyPr/>
        <a:lstStyle/>
        <a:p>
          <a:endParaRPr lang="ru-RU"/>
        </a:p>
      </dgm:t>
    </dgm:pt>
    <dgm:pt modelId="{3CEBD26F-2B8C-4FB8-BFC8-2A32B67DFD29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164,8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152B3-95A5-43CE-A750-AC7917251C57}" type="parTrans" cxnId="{5EFE2EA0-F886-45A3-9BE3-66CD8B3A8A37}">
      <dgm:prSet/>
      <dgm:spPr/>
      <dgm:t>
        <a:bodyPr/>
        <a:lstStyle/>
        <a:p>
          <a:endParaRPr lang="ru-RU"/>
        </a:p>
      </dgm:t>
    </dgm:pt>
    <dgm:pt modelId="{98192352-A371-4464-94CD-F58FFB21DBB3}" type="sibTrans" cxnId="{5EFE2EA0-F886-45A3-9BE3-66CD8B3A8A37}">
      <dgm:prSet/>
      <dgm:spPr/>
      <dgm:t>
        <a:bodyPr/>
        <a:lstStyle/>
        <a:p>
          <a:endParaRPr lang="ru-RU"/>
        </a:p>
      </dgm:t>
    </dgm:pt>
    <dgm:pt modelId="{4DC712C9-9AA7-4AC0-A0F6-7BF475A171DD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школы в дер. Большая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Пустомержа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1CE098-F53E-461F-91B2-D3705417CF7B}" type="parTrans" cxnId="{42DD9759-3C75-4DF8-8ED4-944433ADB491}">
      <dgm:prSet/>
      <dgm:spPr/>
      <dgm:t>
        <a:bodyPr/>
        <a:lstStyle/>
        <a:p>
          <a:endParaRPr lang="ru-RU"/>
        </a:p>
      </dgm:t>
    </dgm:pt>
    <dgm:pt modelId="{8D1FD764-215A-4E72-B1C3-73B7479BCF96}" type="sibTrans" cxnId="{42DD9759-3C75-4DF8-8ED4-944433ADB491}">
      <dgm:prSet/>
      <dgm:spPr/>
      <dgm:t>
        <a:bodyPr/>
        <a:lstStyle/>
        <a:p>
          <a:endParaRPr lang="ru-RU"/>
        </a:p>
      </dgm:t>
    </dgm:pt>
    <dgm:pt modelId="{F17EBD89-28DB-4F5F-B3BD-8CE5C18B6D5A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материально-технической базы учреждений образования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4C1D0-20D5-4870-8552-F3C809B79AF4}" type="parTrans" cxnId="{315096A0-6FA5-4461-B26A-56E880CA9BEC}">
      <dgm:prSet/>
      <dgm:spPr/>
      <dgm:t>
        <a:bodyPr/>
        <a:lstStyle/>
        <a:p>
          <a:endParaRPr lang="ru-RU"/>
        </a:p>
      </dgm:t>
    </dgm:pt>
    <dgm:pt modelId="{13A1E1A8-A9E4-4821-836E-A8F3856CB3C2}" type="sibTrans" cxnId="{315096A0-6FA5-4461-B26A-56E880CA9BEC}">
      <dgm:prSet/>
      <dgm:spPr/>
      <dgm:t>
        <a:bodyPr/>
        <a:lstStyle/>
        <a:p>
          <a:endParaRPr lang="ru-RU"/>
        </a:p>
      </dgm:t>
    </dgm:pt>
    <dgm:pt modelId="{1CE56165-9058-4BC3-BFEB-01CED5BD9496}" type="pres">
      <dgm:prSet presAssocID="{49B61D5B-1679-4C22-8E49-E15375211AF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9C1F19-5CB3-49E8-83D8-3CF202FA87BC}" type="pres">
      <dgm:prSet presAssocID="{3CEBD26F-2B8C-4FB8-BFC8-2A32B67DFD29}" presName="composite" presStyleCnt="0"/>
      <dgm:spPr/>
    </dgm:pt>
    <dgm:pt modelId="{AA7C5A62-CAA1-4E38-B253-220D0990D7C7}" type="pres">
      <dgm:prSet presAssocID="{3CEBD26F-2B8C-4FB8-BFC8-2A32B67DFD2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B5C29-AE0D-455D-8A1B-A0FADB5EF4BF}" type="pres">
      <dgm:prSet presAssocID="{3CEBD26F-2B8C-4FB8-BFC8-2A32B67DFD29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30B98-78CD-4989-9E13-0D95F84BF157}" type="pres">
      <dgm:prSet presAssocID="{98192352-A371-4464-94CD-F58FFB21DBB3}" presName="sp" presStyleCnt="0"/>
      <dgm:spPr/>
    </dgm:pt>
    <dgm:pt modelId="{499B1F20-4809-4623-A9D3-CE7F094F79D6}" type="pres">
      <dgm:prSet presAssocID="{B8EB4E7F-B7E3-4BD7-8C1B-4D89658AF0A4}" presName="composite" presStyleCnt="0"/>
      <dgm:spPr/>
    </dgm:pt>
    <dgm:pt modelId="{6FCE089C-1C77-4075-A497-4D7B508DBAD6}" type="pres">
      <dgm:prSet presAssocID="{B8EB4E7F-B7E3-4BD7-8C1B-4D89658AF0A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E1BA6-120F-428B-9B49-5521D4A26E6C}" type="pres">
      <dgm:prSet presAssocID="{B8EB4E7F-B7E3-4BD7-8C1B-4D89658AF0A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F94D4-D3FC-4CF4-A4E6-A5D68A13C654}" type="pres">
      <dgm:prSet presAssocID="{A0469DBA-EEA6-4176-BB99-1B759D8735D8}" presName="sp" presStyleCnt="0"/>
      <dgm:spPr/>
    </dgm:pt>
    <dgm:pt modelId="{E7BE5FBC-AF8D-4860-A20F-F2208F531AD5}" type="pres">
      <dgm:prSet presAssocID="{D45E910C-8E4B-4914-B965-DA1D4EC9790E}" presName="composite" presStyleCnt="0"/>
      <dgm:spPr/>
    </dgm:pt>
    <dgm:pt modelId="{DBAFB379-14DA-40CC-830C-EF91D6C861E2}" type="pres">
      <dgm:prSet presAssocID="{D45E910C-8E4B-4914-B965-DA1D4EC9790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36E1E-1D30-4735-B408-443733BB0F58}" type="pres">
      <dgm:prSet presAssocID="{D45E910C-8E4B-4914-B965-DA1D4EC9790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7B578-EBFF-43A6-8420-60E500B6E3F2}" type="pres">
      <dgm:prSet presAssocID="{53AAD8E5-4D14-4197-B55F-6B6E45476377}" presName="sp" presStyleCnt="0"/>
      <dgm:spPr/>
    </dgm:pt>
    <dgm:pt modelId="{553CFB37-1EEA-4C4F-A91A-88336EF941F9}" type="pres">
      <dgm:prSet presAssocID="{F08BA8BB-FF13-499F-B13A-D94668858325}" presName="composite" presStyleCnt="0"/>
      <dgm:spPr/>
    </dgm:pt>
    <dgm:pt modelId="{A80EFEE1-F653-4C65-8290-8CB0AB4E0CC8}" type="pres">
      <dgm:prSet presAssocID="{F08BA8BB-FF13-499F-B13A-D94668858325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604804-11EC-45CD-BA36-92A737B7418C}" type="pres">
      <dgm:prSet presAssocID="{F08BA8BB-FF13-499F-B13A-D94668858325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993A4F-6E60-43D3-B5EC-246531254487}" type="presOf" srcId="{F17EBD89-28DB-4F5F-B3BD-8CE5C18B6D5A}" destId="{D2604804-11EC-45CD-BA36-92A737B7418C}" srcOrd="0" destOrd="0" presId="urn:microsoft.com/office/officeart/2005/8/layout/chevron2"/>
    <dgm:cxn modelId="{3A72D776-16CA-41BF-A9E0-D75774FD6153}" type="presOf" srcId="{3CEBD26F-2B8C-4FB8-BFC8-2A32B67DFD29}" destId="{AA7C5A62-CAA1-4E38-B253-220D0990D7C7}" srcOrd="0" destOrd="0" presId="urn:microsoft.com/office/officeart/2005/8/layout/chevron2"/>
    <dgm:cxn modelId="{8F640788-9979-42F5-89B9-AD73FD2A9AB3}" srcId="{49B61D5B-1679-4C22-8E49-E15375211AF1}" destId="{B8EB4E7F-B7E3-4BD7-8C1B-4D89658AF0A4}" srcOrd="1" destOrd="0" parTransId="{D3B3662B-7DDD-4497-9985-856627706D72}" sibTransId="{A0469DBA-EEA6-4176-BB99-1B759D8735D8}"/>
    <dgm:cxn modelId="{6CC4728C-E2CE-447C-A707-EFDEE6FE6F82}" srcId="{B8EB4E7F-B7E3-4BD7-8C1B-4D89658AF0A4}" destId="{99B998D0-436D-4253-BA50-BAA56C129476}" srcOrd="0" destOrd="0" parTransId="{E735C389-A55F-4382-9D7C-F1BB9556FCBB}" sibTransId="{D529FDD5-A8E2-44E3-849F-A06E0EECE059}"/>
    <dgm:cxn modelId="{72B5D604-D663-4FF0-9390-BA6F97D132BB}" type="presOf" srcId="{B8EB4E7F-B7E3-4BD7-8C1B-4D89658AF0A4}" destId="{6FCE089C-1C77-4075-A497-4D7B508DBAD6}" srcOrd="0" destOrd="0" presId="urn:microsoft.com/office/officeart/2005/8/layout/chevron2"/>
    <dgm:cxn modelId="{6A9587BC-3194-4683-B4C4-B9170EBF107B}" srcId="{D45E910C-8E4B-4914-B965-DA1D4EC9790E}" destId="{5B3995CA-24E6-438B-9F3D-2AA21C9B47D9}" srcOrd="0" destOrd="0" parTransId="{0F8B28B4-8031-49E9-BA8A-3A02A5B2B7AA}" sibTransId="{567A09AA-214E-45D9-8938-173950BFF3D0}"/>
    <dgm:cxn modelId="{3945D255-E7B1-416B-B66D-53866F24D87D}" type="presOf" srcId="{49B61D5B-1679-4C22-8E49-E15375211AF1}" destId="{1CE56165-9058-4BC3-BFEB-01CED5BD9496}" srcOrd="0" destOrd="0" presId="urn:microsoft.com/office/officeart/2005/8/layout/chevron2"/>
    <dgm:cxn modelId="{E4807C31-CCA6-4E2A-8E29-B6F3CB984FCF}" type="presOf" srcId="{99B998D0-436D-4253-BA50-BAA56C129476}" destId="{5D6E1BA6-120F-428B-9B49-5521D4A26E6C}" srcOrd="0" destOrd="0" presId="urn:microsoft.com/office/officeart/2005/8/layout/chevron2"/>
    <dgm:cxn modelId="{5EFE2EA0-F886-45A3-9BE3-66CD8B3A8A37}" srcId="{49B61D5B-1679-4C22-8E49-E15375211AF1}" destId="{3CEBD26F-2B8C-4FB8-BFC8-2A32B67DFD29}" srcOrd="0" destOrd="0" parTransId="{301152B3-95A5-43CE-A750-AC7917251C57}" sibTransId="{98192352-A371-4464-94CD-F58FFB21DBB3}"/>
    <dgm:cxn modelId="{E40A75DF-2E24-42AA-8733-2272ECD2D87E}" type="presOf" srcId="{D45E910C-8E4B-4914-B965-DA1D4EC9790E}" destId="{DBAFB379-14DA-40CC-830C-EF91D6C861E2}" srcOrd="0" destOrd="0" presId="urn:microsoft.com/office/officeart/2005/8/layout/chevron2"/>
    <dgm:cxn modelId="{BEE8BAD4-1282-475D-B21F-B6DDE834DD09}" type="presOf" srcId="{5B3995CA-24E6-438B-9F3D-2AA21C9B47D9}" destId="{0EC36E1E-1D30-4735-B408-443733BB0F58}" srcOrd="0" destOrd="0" presId="urn:microsoft.com/office/officeart/2005/8/layout/chevron2"/>
    <dgm:cxn modelId="{F7FEC4DB-C9BF-46BE-AA25-AC5D78351294}" srcId="{49B61D5B-1679-4C22-8E49-E15375211AF1}" destId="{D45E910C-8E4B-4914-B965-DA1D4EC9790E}" srcOrd="2" destOrd="0" parTransId="{9AFEBD43-3F41-4005-877C-A30CFEBC2CCD}" sibTransId="{53AAD8E5-4D14-4197-B55F-6B6E45476377}"/>
    <dgm:cxn modelId="{6CF671E8-8550-47B6-B8E3-60EF3A0C1066}" srcId="{49B61D5B-1679-4C22-8E49-E15375211AF1}" destId="{F08BA8BB-FF13-499F-B13A-D94668858325}" srcOrd="3" destOrd="0" parTransId="{22C63B9C-0F5A-482C-87AC-B6A5F282BAFD}" sibTransId="{2B3F5DDE-001E-49D8-93D3-B2B312EEB532}"/>
    <dgm:cxn modelId="{CDEFBD12-B0EF-47C2-BAB9-B8C38FD1B9B3}" type="presOf" srcId="{F08BA8BB-FF13-499F-B13A-D94668858325}" destId="{A80EFEE1-F653-4C65-8290-8CB0AB4E0CC8}" srcOrd="0" destOrd="0" presId="urn:microsoft.com/office/officeart/2005/8/layout/chevron2"/>
    <dgm:cxn modelId="{315096A0-6FA5-4461-B26A-56E880CA9BEC}" srcId="{F08BA8BB-FF13-499F-B13A-D94668858325}" destId="{F17EBD89-28DB-4F5F-B3BD-8CE5C18B6D5A}" srcOrd="0" destOrd="0" parTransId="{38B4C1D0-20D5-4870-8552-F3C809B79AF4}" sibTransId="{13A1E1A8-A9E4-4821-836E-A8F3856CB3C2}"/>
    <dgm:cxn modelId="{B61CC1E0-892A-41BD-80F0-99326BF2E55D}" type="presOf" srcId="{4DC712C9-9AA7-4AC0-A0F6-7BF475A171DD}" destId="{414B5C29-AE0D-455D-8A1B-A0FADB5EF4BF}" srcOrd="0" destOrd="0" presId="urn:microsoft.com/office/officeart/2005/8/layout/chevron2"/>
    <dgm:cxn modelId="{42DD9759-3C75-4DF8-8ED4-944433ADB491}" srcId="{3CEBD26F-2B8C-4FB8-BFC8-2A32B67DFD29}" destId="{4DC712C9-9AA7-4AC0-A0F6-7BF475A171DD}" srcOrd="0" destOrd="0" parTransId="{BE1CE098-F53E-461F-91B2-D3705417CF7B}" sibTransId="{8D1FD764-215A-4E72-B1C3-73B7479BCF96}"/>
    <dgm:cxn modelId="{755D0076-1BFC-4902-9923-B5A83F7C6B17}" type="presParOf" srcId="{1CE56165-9058-4BC3-BFEB-01CED5BD9496}" destId="{B19C1F19-5CB3-49E8-83D8-3CF202FA87BC}" srcOrd="0" destOrd="0" presId="urn:microsoft.com/office/officeart/2005/8/layout/chevron2"/>
    <dgm:cxn modelId="{EEF42C3E-657E-4C9C-BABB-969FDBB46278}" type="presParOf" srcId="{B19C1F19-5CB3-49E8-83D8-3CF202FA87BC}" destId="{AA7C5A62-CAA1-4E38-B253-220D0990D7C7}" srcOrd="0" destOrd="0" presId="urn:microsoft.com/office/officeart/2005/8/layout/chevron2"/>
    <dgm:cxn modelId="{57E45733-1CE6-43B0-A976-7238D610EA43}" type="presParOf" srcId="{B19C1F19-5CB3-49E8-83D8-3CF202FA87BC}" destId="{414B5C29-AE0D-455D-8A1B-A0FADB5EF4BF}" srcOrd="1" destOrd="0" presId="urn:microsoft.com/office/officeart/2005/8/layout/chevron2"/>
    <dgm:cxn modelId="{8BEE528E-505D-471C-B990-F4E000D899D0}" type="presParOf" srcId="{1CE56165-9058-4BC3-BFEB-01CED5BD9496}" destId="{91230B98-78CD-4989-9E13-0D95F84BF157}" srcOrd="1" destOrd="0" presId="urn:microsoft.com/office/officeart/2005/8/layout/chevron2"/>
    <dgm:cxn modelId="{D21C3990-62B3-4EE4-A973-A35941CDB93A}" type="presParOf" srcId="{1CE56165-9058-4BC3-BFEB-01CED5BD9496}" destId="{499B1F20-4809-4623-A9D3-CE7F094F79D6}" srcOrd="2" destOrd="0" presId="urn:microsoft.com/office/officeart/2005/8/layout/chevron2"/>
    <dgm:cxn modelId="{5F705E0B-635B-4C65-AC21-2FBC07BB9128}" type="presParOf" srcId="{499B1F20-4809-4623-A9D3-CE7F094F79D6}" destId="{6FCE089C-1C77-4075-A497-4D7B508DBAD6}" srcOrd="0" destOrd="0" presId="urn:microsoft.com/office/officeart/2005/8/layout/chevron2"/>
    <dgm:cxn modelId="{69ABF29B-ACE1-4D83-B876-C47CE684653C}" type="presParOf" srcId="{499B1F20-4809-4623-A9D3-CE7F094F79D6}" destId="{5D6E1BA6-120F-428B-9B49-5521D4A26E6C}" srcOrd="1" destOrd="0" presId="urn:microsoft.com/office/officeart/2005/8/layout/chevron2"/>
    <dgm:cxn modelId="{415469C2-9162-46AB-8FDB-14B1408A9A65}" type="presParOf" srcId="{1CE56165-9058-4BC3-BFEB-01CED5BD9496}" destId="{682F94D4-D3FC-4CF4-A4E6-A5D68A13C654}" srcOrd="3" destOrd="0" presId="urn:microsoft.com/office/officeart/2005/8/layout/chevron2"/>
    <dgm:cxn modelId="{0FCF003B-53D9-4337-A0B3-103959C89C16}" type="presParOf" srcId="{1CE56165-9058-4BC3-BFEB-01CED5BD9496}" destId="{E7BE5FBC-AF8D-4860-A20F-F2208F531AD5}" srcOrd="4" destOrd="0" presId="urn:microsoft.com/office/officeart/2005/8/layout/chevron2"/>
    <dgm:cxn modelId="{8171683E-0F88-44CD-AEC8-E3FCA83A1AB5}" type="presParOf" srcId="{E7BE5FBC-AF8D-4860-A20F-F2208F531AD5}" destId="{DBAFB379-14DA-40CC-830C-EF91D6C861E2}" srcOrd="0" destOrd="0" presId="urn:microsoft.com/office/officeart/2005/8/layout/chevron2"/>
    <dgm:cxn modelId="{F00291A6-FAF6-470B-A447-37DDDC6B7798}" type="presParOf" srcId="{E7BE5FBC-AF8D-4860-A20F-F2208F531AD5}" destId="{0EC36E1E-1D30-4735-B408-443733BB0F58}" srcOrd="1" destOrd="0" presId="urn:microsoft.com/office/officeart/2005/8/layout/chevron2"/>
    <dgm:cxn modelId="{6707F633-B5F0-400F-8839-8DB712B10612}" type="presParOf" srcId="{1CE56165-9058-4BC3-BFEB-01CED5BD9496}" destId="{0957B578-EBFF-43A6-8420-60E500B6E3F2}" srcOrd="5" destOrd="0" presId="urn:microsoft.com/office/officeart/2005/8/layout/chevron2"/>
    <dgm:cxn modelId="{5527EBA7-F108-464A-AF19-3CF237C1BFDC}" type="presParOf" srcId="{1CE56165-9058-4BC3-BFEB-01CED5BD9496}" destId="{553CFB37-1EEA-4C4F-A91A-88336EF941F9}" srcOrd="6" destOrd="0" presId="urn:microsoft.com/office/officeart/2005/8/layout/chevron2"/>
    <dgm:cxn modelId="{ED4CAF5E-70DB-4B55-8F33-A4A9E81B0935}" type="presParOf" srcId="{553CFB37-1EEA-4C4F-A91A-88336EF941F9}" destId="{A80EFEE1-F653-4C65-8290-8CB0AB4E0CC8}" srcOrd="0" destOrd="0" presId="urn:microsoft.com/office/officeart/2005/8/layout/chevron2"/>
    <dgm:cxn modelId="{F687FC01-266A-4DD6-8B26-1F5F5868E1F6}" type="presParOf" srcId="{553CFB37-1EEA-4C4F-A91A-88336EF941F9}" destId="{D2604804-11EC-45CD-BA36-92A737B7418C}" srcOrd="1" destOrd="0" presId="urn:microsoft.com/office/officeart/2005/8/layout/chevron2"/>
  </dgm:cxnLst>
  <dgm:bg>
    <a:solidFill>
      <a:srgbClr val="00B05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C8CAC6-7054-4101-9399-24EF30A50874}" type="doc">
      <dgm:prSet loTypeId="urn:microsoft.com/office/officeart/2005/8/layout/radial5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D33A70FA-4F38-49AB-AA72-62C06AA8AEC0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40,4 млн. рублей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ED7F56-CF52-4CB9-8333-B044641D786E}" type="parTrans" cxnId="{1E8D44C3-C374-4818-BEB8-14551154C290}">
      <dgm:prSet/>
      <dgm:spPr/>
      <dgm:t>
        <a:bodyPr/>
        <a:lstStyle/>
        <a:p>
          <a:endParaRPr lang="ru-RU"/>
        </a:p>
      </dgm:t>
    </dgm:pt>
    <dgm:pt modelId="{CE0968A0-38CD-4307-AB2E-3BDC10E10C06}" type="sibTrans" cxnId="{1E8D44C3-C374-4818-BEB8-14551154C290}">
      <dgm:prSet/>
      <dgm:spPr/>
      <dgm:t>
        <a:bodyPr/>
        <a:lstStyle/>
        <a:p>
          <a:endParaRPr lang="ru-RU"/>
        </a:p>
      </dgm:t>
    </dgm:pt>
    <dgm:pt modelId="{F9ED360E-7DC1-4306-92A6-DD264E8F133E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17,2 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F7549E-CFB3-45A6-87AB-15F0F4E9911B}" type="parTrans" cxnId="{7346BAF9-7F36-4242-90C5-F96E8272107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8BAFE5-D83A-479D-9835-4650ACA1FE30}" type="sibTrans" cxnId="{7346BAF9-7F36-4242-90C5-F96E8272107F}">
      <dgm:prSet/>
      <dgm:spPr/>
      <dgm:t>
        <a:bodyPr/>
        <a:lstStyle/>
        <a:p>
          <a:endParaRPr lang="ru-RU"/>
        </a:p>
      </dgm:t>
    </dgm:pt>
    <dgm:pt modelId="{F8233EB9-5E54-4484-88C8-1EFC9C557B5C}">
      <dgm:prSet phldrT="[Текст]" custT="1"/>
      <dgm:spPr/>
      <dgm:t>
        <a:bodyPr/>
        <a:lstStyle/>
        <a:p>
          <a:endParaRPr lang="ru-RU" sz="9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4,6</a:t>
          </a:r>
        </a:p>
        <a:p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DD3738-3E96-4392-A924-2598FFD384CA}" type="parTrans" cxnId="{5EC95F14-2C24-4BB6-8DB3-5F2D752F091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F6624-A049-4647-BD71-DDD47E2076DF}" type="sibTrans" cxnId="{5EC95F14-2C24-4BB6-8DB3-5F2D752F091B}">
      <dgm:prSet/>
      <dgm:spPr/>
      <dgm:t>
        <a:bodyPr/>
        <a:lstStyle/>
        <a:p>
          <a:endParaRPr lang="ru-RU"/>
        </a:p>
      </dgm:t>
    </dgm:pt>
    <dgm:pt modelId="{E4A8D500-6CC8-4E81-B918-2FAE12B9EAE1}">
      <dgm:prSet phldrT="[Текст]" custT="1"/>
      <dgm:spPr/>
      <dgm:t>
        <a:bodyPr/>
        <a:lstStyle/>
        <a:p>
          <a:endParaRPr lang="ru-RU" sz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1,0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EF1120-1DC2-49EF-A3ED-2E4153D1901B}" type="parTrans" cxnId="{D357178D-A362-498A-8821-AF52C109174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4B2069-381A-441E-BF08-E471CF51B081}" type="sibTrans" cxnId="{D357178D-A362-498A-8821-AF52C1091743}">
      <dgm:prSet/>
      <dgm:spPr/>
      <dgm:t>
        <a:bodyPr/>
        <a:lstStyle/>
        <a:p>
          <a:endParaRPr lang="ru-RU"/>
        </a:p>
      </dgm:t>
    </dgm:pt>
    <dgm:pt modelId="{C80BCFA3-7739-4EA6-8C8C-A2F11B2EDD97}">
      <dgm:prSet phldrT="[Текст]" custT="1"/>
      <dgm:spPr/>
      <dgm:t>
        <a:bodyPr/>
        <a:lstStyle/>
        <a:p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2,8 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CD08A8-9FEB-4F25-97DF-8C2F1322A994}" type="parTrans" cxnId="{CE200FEE-C7F3-4AD8-AB46-1866269B73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81CD01-3F88-44EC-9743-E4231153BB6C}" type="sibTrans" cxnId="{CE200FEE-C7F3-4AD8-AB46-1866269B738B}">
      <dgm:prSet/>
      <dgm:spPr/>
      <dgm:t>
        <a:bodyPr/>
        <a:lstStyle/>
        <a:p>
          <a:endParaRPr lang="ru-RU"/>
        </a:p>
      </dgm:t>
    </dgm:pt>
    <dgm:pt modelId="{28EAACB3-FA9F-4EA6-8FEA-56302E944A65}">
      <dgm:prSet custT="1"/>
      <dgm:spPr/>
      <dgm:t>
        <a:bodyPr/>
        <a:lstStyle/>
        <a:p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4,5 </a:t>
          </a:r>
        </a:p>
      </dgm:t>
    </dgm:pt>
    <dgm:pt modelId="{F4EAF102-F47C-4091-9820-C3950ADE79F1}" type="parTrans" cxnId="{ACA2D49E-A95B-4225-A4B3-97B3E1F4683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FEED4E-E266-4C75-90CE-334F93E9E691}" type="sibTrans" cxnId="{ACA2D49E-A95B-4225-A4B3-97B3E1F46830}">
      <dgm:prSet/>
      <dgm:spPr/>
      <dgm:t>
        <a:bodyPr/>
        <a:lstStyle/>
        <a:p>
          <a:endParaRPr lang="ru-RU"/>
        </a:p>
      </dgm:t>
    </dgm:pt>
    <dgm:pt modelId="{01557D35-11B6-4A56-8D58-A87782024ECF}">
      <dgm:prSet custT="1"/>
      <dgm:spPr/>
      <dgm:t>
        <a:bodyPr/>
        <a:lstStyle/>
        <a:p>
          <a:endParaRPr lang="ru-RU" sz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3,7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3A005B-1203-42DC-A4DE-9566ABBFF598}" type="sibTrans" cxnId="{A2E0999F-579F-455D-852F-8BBFD79A4A88}">
      <dgm:prSet/>
      <dgm:spPr/>
      <dgm:t>
        <a:bodyPr/>
        <a:lstStyle/>
        <a:p>
          <a:endParaRPr lang="ru-RU"/>
        </a:p>
      </dgm:t>
    </dgm:pt>
    <dgm:pt modelId="{B6BE741D-4A91-4DF5-87B6-303F21DF1145}" type="parTrans" cxnId="{A2E0999F-579F-455D-852F-8BBFD79A4A8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A27AD8-D04C-408F-9062-2E494623C6F3}">
      <dgm:prSet custT="1"/>
      <dgm:spPr/>
      <dgm:t>
        <a:bodyPr/>
        <a:lstStyle/>
        <a:p>
          <a:endParaRPr lang="ru-RU" sz="3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3,0</a:t>
          </a:r>
        </a:p>
        <a:p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C14F6-94AF-4FFE-8860-0D82815784B4}" type="sibTrans" cxnId="{3496C982-5F85-4588-ABE7-2292B9CCC22F}">
      <dgm:prSet/>
      <dgm:spPr/>
      <dgm:t>
        <a:bodyPr/>
        <a:lstStyle/>
        <a:p>
          <a:endParaRPr lang="ru-RU"/>
        </a:p>
      </dgm:t>
    </dgm:pt>
    <dgm:pt modelId="{5E75DAEB-3DF8-4170-A6F5-4A00E2F7E65B}" type="parTrans" cxnId="{3496C982-5F85-4588-ABE7-2292B9CCC22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2DE4E7-1985-4D41-9F4F-078054E9BA80}">
      <dgm:prSet custT="1"/>
      <dgm:spPr/>
      <dgm:t>
        <a:bodyPr/>
        <a:lstStyle/>
        <a:p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3,6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B6EBA-A5FD-41D2-B231-03FDF70685A2}" type="sibTrans" cxnId="{A84E5BFB-0913-4601-AB39-B0ED88B48134}">
      <dgm:prSet/>
      <dgm:spPr/>
      <dgm:t>
        <a:bodyPr/>
        <a:lstStyle/>
        <a:p>
          <a:endParaRPr lang="ru-RU"/>
        </a:p>
      </dgm:t>
    </dgm:pt>
    <dgm:pt modelId="{608F8181-3346-4704-8177-715A039CC5D7}" type="parTrans" cxnId="{A84E5BFB-0913-4601-AB39-B0ED88B4813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A232F5-F431-4353-8D0F-7FF932A1E5EA}" type="pres">
      <dgm:prSet presAssocID="{87C8CAC6-7054-4101-9399-24EF30A5087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96F976-229D-439D-B1F6-7D69DEB259EC}" type="pres">
      <dgm:prSet presAssocID="{D33A70FA-4F38-49AB-AA72-62C06AA8AEC0}" presName="centerShape" presStyleLbl="node0" presStyleIdx="0" presStyleCnt="1" custLinFactNeighborX="-156" custLinFactNeighborY="-217"/>
      <dgm:spPr/>
      <dgm:t>
        <a:bodyPr/>
        <a:lstStyle/>
        <a:p>
          <a:endParaRPr lang="ru-RU"/>
        </a:p>
      </dgm:t>
    </dgm:pt>
    <dgm:pt modelId="{AFAE34AD-EA57-4F10-8369-C98CCCB05EEC}" type="pres">
      <dgm:prSet presAssocID="{55F7549E-CFB3-45A6-87AB-15F0F4E9911B}" presName="parTrans" presStyleLbl="sibTrans2D1" presStyleIdx="0" presStyleCnt="8"/>
      <dgm:spPr/>
      <dgm:t>
        <a:bodyPr/>
        <a:lstStyle/>
        <a:p>
          <a:endParaRPr lang="ru-RU"/>
        </a:p>
      </dgm:t>
    </dgm:pt>
    <dgm:pt modelId="{2AF9CC72-EE6D-4A66-A628-CC757730E8FA}" type="pres">
      <dgm:prSet presAssocID="{55F7549E-CFB3-45A6-87AB-15F0F4E9911B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C156D0CC-6977-49BE-A15A-BE22FBF87BB6}" type="pres">
      <dgm:prSet presAssocID="{F9ED360E-7DC1-4306-92A6-DD264E8F133E}" presName="node" presStyleLbl="node1" presStyleIdx="0" presStyleCnt="8" custScaleX="119676" custScaleY="119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16901-2A66-41B3-8AA2-85739383F29D}" type="pres">
      <dgm:prSet presAssocID="{F4EAF102-F47C-4091-9820-C3950ADE79F1}" presName="parTrans" presStyleLbl="sibTrans2D1" presStyleIdx="1" presStyleCnt="8"/>
      <dgm:spPr/>
      <dgm:t>
        <a:bodyPr/>
        <a:lstStyle/>
        <a:p>
          <a:endParaRPr lang="ru-RU"/>
        </a:p>
      </dgm:t>
    </dgm:pt>
    <dgm:pt modelId="{8C375EC3-8EE6-4D1F-95A6-68CB8E4D01B4}" type="pres">
      <dgm:prSet presAssocID="{F4EAF102-F47C-4091-9820-C3950ADE79F1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C9CB6921-A459-4B07-8FC4-B6F3ABC3F3EC}" type="pres">
      <dgm:prSet presAssocID="{28EAACB3-FA9F-4EA6-8FEA-56302E944A65}" presName="node" presStyleLbl="node1" presStyleIdx="1" presStyleCnt="8" custScaleX="119676" custScaleY="119676" custRadScaleRad="100020" custRadScaleInc="-3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E6B7F-69FF-4962-899F-A7EF3AC0C16F}" type="pres">
      <dgm:prSet presAssocID="{23DD3738-3E96-4392-A924-2598FFD384CA}" presName="parTrans" presStyleLbl="sibTrans2D1" presStyleIdx="2" presStyleCnt="8"/>
      <dgm:spPr/>
      <dgm:t>
        <a:bodyPr/>
        <a:lstStyle/>
        <a:p>
          <a:endParaRPr lang="ru-RU"/>
        </a:p>
      </dgm:t>
    </dgm:pt>
    <dgm:pt modelId="{15E6368F-22CC-4DCF-B5BD-9E1480088975}" type="pres">
      <dgm:prSet presAssocID="{23DD3738-3E96-4392-A924-2598FFD384CA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69A83AA3-4B25-4629-B313-63157F4CD95B}" type="pres">
      <dgm:prSet presAssocID="{F8233EB9-5E54-4484-88C8-1EFC9C557B5C}" presName="node" presStyleLbl="node1" presStyleIdx="2" presStyleCnt="8" custScaleX="120090" custScaleY="119676" custRadScaleRad="97646" custRadScaleInc="-3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B3B33-6743-499B-B1E5-8098E0D8E3F4}" type="pres">
      <dgm:prSet presAssocID="{608F8181-3346-4704-8177-715A039CC5D7}" presName="parTrans" presStyleLbl="sibTrans2D1" presStyleIdx="3" presStyleCnt="8"/>
      <dgm:spPr/>
      <dgm:t>
        <a:bodyPr/>
        <a:lstStyle/>
        <a:p>
          <a:endParaRPr lang="ru-RU"/>
        </a:p>
      </dgm:t>
    </dgm:pt>
    <dgm:pt modelId="{3707E6AB-D97B-4797-8186-2932CAAED0A3}" type="pres">
      <dgm:prSet presAssocID="{608F8181-3346-4704-8177-715A039CC5D7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C2DCE2FA-4ED5-4EC2-A92D-52B67B0C289C}" type="pres">
      <dgm:prSet presAssocID="{4B2DE4E7-1985-4D41-9F4F-078054E9BA80}" presName="node" presStyleLbl="node1" presStyleIdx="3" presStyleCnt="8" custScaleX="119442" custScaleY="119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11569-F996-4F39-9EE4-AF98F56F851B}" type="pres">
      <dgm:prSet presAssocID="{5E75DAEB-3DF8-4170-A6F5-4A00E2F7E65B}" presName="parTrans" presStyleLbl="sibTrans2D1" presStyleIdx="4" presStyleCnt="8"/>
      <dgm:spPr/>
      <dgm:t>
        <a:bodyPr/>
        <a:lstStyle/>
        <a:p>
          <a:endParaRPr lang="ru-RU"/>
        </a:p>
      </dgm:t>
    </dgm:pt>
    <dgm:pt modelId="{C8950B82-626E-4078-BBEE-3AF9FA4931EF}" type="pres">
      <dgm:prSet presAssocID="{5E75DAEB-3DF8-4170-A6F5-4A00E2F7E65B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87E5C4BB-ACE0-43B6-8078-30EA54B95C1D}" type="pres">
      <dgm:prSet presAssocID="{F9A27AD8-D04C-408F-9062-2E494623C6F3}" presName="node" presStyleLbl="node1" presStyleIdx="4" presStyleCnt="8" custScaleX="119442" custScaleY="119442" custRadScaleRad="102638" custRadScaleInc="2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4A5B2-C667-4C22-9DED-8B4AD233978C}" type="pres">
      <dgm:prSet presAssocID="{B6BE741D-4A91-4DF5-87B6-303F21DF1145}" presName="parTrans" presStyleLbl="sibTrans2D1" presStyleIdx="5" presStyleCnt="8"/>
      <dgm:spPr/>
      <dgm:t>
        <a:bodyPr/>
        <a:lstStyle/>
        <a:p>
          <a:endParaRPr lang="ru-RU"/>
        </a:p>
      </dgm:t>
    </dgm:pt>
    <dgm:pt modelId="{7A624762-AF11-432E-8164-00FAC997A79B}" type="pres">
      <dgm:prSet presAssocID="{B6BE741D-4A91-4DF5-87B6-303F21DF1145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95ED2961-5CC1-4B7E-B55E-D1ECC6F9927E}" type="pres">
      <dgm:prSet presAssocID="{01557D35-11B6-4A56-8D58-A87782024ECF}" presName="node" presStyleLbl="node1" presStyleIdx="5" presStyleCnt="8" custScaleX="119442" custScaleY="120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DD024-B2A4-4D12-9EA5-F68B9711EDDC}" type="pres">
      <dgm:prSet presAssocID="{52EF1120-1DC2-49EF-A3ED-2E4153D1901B}" presName="parTrans" presStyleLbl="sibTrans2D1" presStyleIdx="6" presStyleCnt="8"/>
      <dgm:spPr/>
      <dgm:t>
        <a:bodyPr/>
        <a:lstStyle/>
        <a:p>
          <a:endParaRPr lang="ru-RU"/>
        </a:p>
      </dgm:t>
    </dgm:pt>
    <dgm:pt modelId="{A43D7E13-DE4D-4AA1-8A7D-EA4D155C9FD4}" type="pres">
      <dgm:prSet presAssocID="{52EF1120-1DC2-49EF-A3ED-2E4153D1901B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BC2D50C9-042D-4F07-971B-3F984E91EA26}" type="pres">
      <dgm:prSet presAssocID="{E4A8D500-6CC8-4E81-B918-2FAE12B9EAE1}" presName="node" presStyleLbl="node1" presStyleIdx="6" presStyleCnt="8" custScaleX="120102" custScaleY="120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31B874-994B-4F86-8C3D-F240450B40AD}" type="pres">
      <dgm:prSet presAssocID="{FECD08A8-9FEB-4F25-97DF-8C2F1322A994}" presName="parTrans" presStyleLbl="sibTrans2D1" presStyleIdx="7" presStyleCnt="8"/>
      <dgm:spPr/>
      <dgm:t>
        <a:bodyPr/>
        <a:lstStyle/>
        <a:p>
          <a:endParaRPr lang="ru-RU"/>
        </a:p>
      </dgm:t>
    </dgm:pt>
    <dgm:pt modelId="{3230DCE3-8A8C-4290-83D1-A72318A4D196}" type="pres">
      <dgm:prSet presAssocID="{FECD08A8-9FEB-4F25-97DF-8C2F1322A994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AF3EC409-CF15-4C7E-93C1-501B4A1D094B}" type="pres">
      <dgm:prSet presAssocID="{C80BCFA3-7739-4EA6-8C8C-A2F11B2EDD97}" presName="node" presStyleLbl="node1" presStyleIdx="7" presStyleCnt="8" custScaleX="119676" custScaleY="119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598DDA-B734-44C8-8011-6C5307575F76}" type="presOf" srcId="{E4A8D500-6CC8-4E81-B918-2FAE12B9EAE1}" destId="{BC2D50C9-042D-4F07-971B-3F984E91EA26}" srcOrd="0" destOrd="0" presId="urn:microsoft.com/office/officeart/2005/8/layout/radial5"/>
    <dgm:cxn modelId="{0D4A347F-26D8-4C9A-9283-15E5FF15B05D}" type="presOf" srcId="{B6BE741D-4A91-4DF5-87B6-303F21DF1145}" destId="{7A624762-AF11-432E-8164-00FAC997A79B}" srcOrd="1" destOrd="0" presId="urn:microsoft.com/office/officeart/2005/8/layout/radial5"/>
    <dgm:cxn modelId="{7346BAF9-7F36-4242-90C5-F96E8272107F}" srcId="{D33A70FA-4F38-49AB-AA72-62C06AA8AEC0}" destId="{F9ED360E-7DC1-4306-92A6-DD264E8F133E}" srcOrd="0" destOrd="0" parTransId="{55F7549E-CFB3-45A6-87AB-15F0F4E9911B}" sibTransId="{D68BAFE5-D83A-479D-9835-4650ACA1FE30}"/>
    <dgm:cxn modelId="{CE200FEE-C7F3-4AD8-AB46-1866269B738B}" srcId="{D33A70FA-4F38-49AB-AA72-62C06AA8AEC0}" destId="{C80BCFA3-7739-4EA6-8C8C-A2F11B2EDD97}" srcOrd="7" destOrd="0" parTransId="{FECD08A8-9FEB-4F25-97DF-8C2F1322A994}" sibTransId="{F581CD01-3F88-44EC-9743-E4231153BB6C}"/>
    <dgm:cxn modelId="{5EC95F14-2C24-4BB6-8DB3-5F2D752F091B}" srcId="{D33A70FA-4F38-49AB-AA72-62C06AA8AEC0}" destId="{F8233EB9-5E54-4484-88C8-1EFC9C557B5C}" srcOrd="2" destOrd="0" parTransId="{23DD3738-3E96-4392-A924-2598FFD384CA}" sibTransId="{4E0F6624-A049-4647-BD71-DDD47E2076DF}"/>
    <dgm:cxn modelId="{BB7B5911-581C-4F4A-8519-D37FE39807A6}" type="presOf" srcId="{52EF1120-1DC2-49EF-A3ED-2E4153D1901B}" destId="{A43D7E13-DE4D-4AA1-8A7D-EA4D155C9FD4}" srcOrd="1" destOrd="0" presId="urn:microsoft.com/office/officeart/2005/8/layout/radial5"/>
    <dgm:cxn modelId="{369BEBDE-D210-4E15-BF8B-EB8D47B2919C}" type="presOf" srcId="{52EF1120-1DC2-49EF-A3ED-2E4153D1901B}" destId="{E21DD024-B2A4-4D12-9EA5-F68B9711EDDC}" srcOrd="0" destOrd="0" presId="urn:microsoft.com/office/officeart/2005/8/layout/radial5"/>
    <dgm:cxn modelId="{AA178EA2-BA48-4812-BEA7-355758F5E42B}" type="presOf" srcId="{B6BE741D-4A91-4DF5-87B6-303F21DF1145}" destId="{B444A5B2-C667-4C22-9DED-8B4AD233978C}" srcOrd="0" destOrd="0" presId="urn:microsoft.com/office/officeart/2005/8/layout/radial5"/>
    <dgm:cxn modelId="{A84E5BFB-0913-4601-AB39-B0ED88B48134}" srcId="{D33A70FA-4F38-49AB-AA72-62C06AA8AEC0}" destId="{4B2DE4E7-1985-4D41-9F4F-078054E9BA80}" srcOrd="3" destOrd="0" parTransId="{608F8181-3346-4704-8177-715A039CC5D7}" sibTransId="{8D3B6EBA-A5FD-41D2-B231-03FDF70685A2}"/>
    <dgm:cxn modelId="{350E8729-6CAF-473A-8CD9-82E93454D364}" type="presOf" srcId="{5E75DAEB-3DF8-4170-A6F5-4A00E2F7E65B}" destId="{C8950B82-626E-4078-BBEE-3AF9FA4931EF}" srcOrd="1" destOrd="0" presId="urn:microsoft.com/office/officeart/2005/8/layout/radial5"/>
    <dgm:cxn modelId="{83D387B5-D57C-46C7-82C9-0460279E1D78}" type="presOf" srcId="{F4EAF102-F47C-4091-9820-C3950ADE79F1}" destId="{8C375EC3-8EE6-4D1F-95A6-68CB8E4D01B4}" srcOrd="1" destOrd="0" presId="urn:microsoft.com/office/officeart/2005/8/layout/radial5"/>
    <dgm:cxn modelId="{7D26EB0F-91C8-46B2-8D1C-7F35E9370D7C}" type="presOf" srcId="{01557D35-11B6-4A56-8D58-A87782024ECF}" destId="{95ED2961-5CC1-4B7E-B55E-D1ECC6F9927E}" srcOrd="0" destOrd="0" presId="urn:microsoft.com/office/officeart/2005/8/layout/radial5"/>
    <dgm:cxn modelId="{4ED04854-2BE2-4813-BBC2-3DBDDC56359A}" type="presOf" srcId="{FECD08A8-9FEB-4F25-97DF-8C2F1322A994}" destId="{F131B874-994B-4F86-8C3D-F240450B40AD}" srcOrd="0" destOrd="0" presId="urn:microsoft.com/office/officeart/2005/8/layout/radial5"/>
    <dgm:cxn modelId="{64943DAC-22D5-4488-B3F7-76DAF92DF674}" type="presOf" srcId="{4B2DE4E7-1985-4D41-9F4F-078054E9BA80}" destId="{C2DCE2FA-4ED5-4EC2-A92D-52B67B0C289C}" srcOrd="0" destOrd="0" presId="urn:microsoft.com/office/officeart/2005/8/layout/radial5"/>
    <dgm:cxn modelId="{BB08A6BF-89D7-4C9D-A21A-AEB0EA9363BE}" type="presOf" srcId="{28EAACB3-FA9F-4EA6-8FEA-56302E944A65}" destId="{C9CB6921-A459-4B07-8FC4-B6F3ABC3F3EC}" srcOrd="0" destOrd="0" presId="urn:microsoft.com/office/officeart/2005/8/layout/radial5"/>
    <dgm:cxn modelId="{2187AAC4-CB62-4C87-848C-8A85683ABF4D}" type="presOf" srcId="{23DD3738-3E96-4392-A924-2598FFD384CA}" destId="{15E6368F-22CC-4DCF-B5BD-9E1480088975}" srcOrd="1" destOrd="0" presId="urn:microsoft.com/office/officeart/2005/8/layout/radial5"/>
    <dgm:cxn modelId="{3496C982-5F85-4588-ABE7-2292B9CCC22F}" srcId="{D33A70FA-4F38-49AB-AA72-62C06AA8AEC0}" destId="{F9A27AD8-D04C-408F-9062-2E494623C6F3}" srcOrd="4" destOrd="0" parTransId="{5E75DAEB-3DF8-4170-A6F5-4A00E2F7E65B}" sibTransId="{05EC14F6-94AF-4FFE-8860-0D82815784B4}"/>
    <dgm:cxn modelId="{528F9815-CB8E-44E6-81D9-54C17B4AB486}" type="presOf" srcId="{F9ED360E-7DC1-4306-92A6-DD264E8F133E}" destId="{C156D0CC-6977-49BE-A15A-BE22FBF87BB6}" srcOrd="0" destOrd="0" presId="urn:microsoft.com/office/officeart/2005/8/layout/radial5"/>
    <dgm:cxn modelId="{1E8D44C3-C374-4818-BEB8-14551154C290}" srcId="{87C8CAC6-7054-4101-9399-24EF30A50874}" destId="{D33A70FA-4F38-49AB-AA72-62C06AA8AEC0}" srcOrd="0" destOrd="0" parTransId="{B4ED7F56-CF52-4CB9-8333-B044641D786E}" sibTransId="{CE0968A0-38CD-4307-AB2E-3BDC10E10C06}"/>
    <dgm:cxn modelId="{0B5C1114-B90F-426C-8FAF-5176861EF213}" type="presOf" srcId="{F4EAF102-F47C-4091-9820-C3950ADE79F1}" destId="{AF416901-2A66-41B3-8AA2-85739383F29D}" srcOrd="0" destOrd="0" presId="urn:microsoft.com/office/officeart/2005/8/layout/radial5"/>
    <dgm:cxn modelId="{72BA1B0B-A508-43B0-A9AE-0377AB969C88}" type="presOf" srcId="{C80BCFA3-7739-4EA6-8C8C-A2F11B2EDD97}" destId="{AF3EC409-CF15-4C7E-93C1-501B4A1D094B}" srcOrd="0" destOrd="0" presId="urn:microsoft.com/office/officeart/2005/8/layout/radial5"/>
    <dgm:cxn modelId="{47B546B0-360F-4F22-8C94-D9B381E5E25F}" type="presOf" srcId="{55F7549E-CFB3-45A6-87AB-15F0F4E9911B}" destId="{2AF9CC72-EE6D-4A66-A628-CC757730E8FA}" srcOrd="1" destOrd="0" presId="urn:microsoft.com/office/officeart/2005/8/layout/radial5"/>
    <dgm:cxn modelId="{C726BB0B-1BA7-4DE4-A47C-DDBB3280C319}" type="presOf" srcId="{87C8CAC6-7054-4101-9399-24EF30A50874}" destId="{15A232F5-F431-4353-8D0F-7FF932A1E5EA}" srcOrd="0" destOrd="0" presId="urn:microsoft.com/office/officeart/2005/8/layout/radial5"/>
    <dgm:cxn modelId="{56ED65E1-2CF7-454F-8870-07E129FB4A80}" type="presOf" srcId="{608F8181-3346-4704-8177-715A039CC5D7}" destId="{3707E6AB-D97B-4797-8186-2932CAAED0A3}" srcOrd="1" destOrd="0" presId="urn:microsoft.com/office/officeart/2005/8/layout/radial5"/>
    <dgm:cxn modelId="{041207F2-A69E-4518-AFE8-5E785A0784DE}" type="presOf" srcId="{608F8181-3346-4704-8177-715A039CC5D7}" destId="{CCBB3B33-6743-499B-B1E5-8098E0D8E3F4}" srcOrd="0" destOrd="0" presId="urn:microsoft.com/office/officeart/2005/8/layout/radial5"/>
    <dgm:cxn modelId="{C19EDC96-E82A-46A7-9149-F3755D6D91A2}" type="presOf" srcId="{23DD3738-3E96-4392-A924-2598FFD384CA}" destId="{D9DE6B7F-69FF-4962-899F-A7EF3AC0C16F}" srcOrd="0" destOrd="0" presId="urn:microsoft.com/office/officeart/2005/8/layout/radial5"/>
    <dgm:cxn modelId="{A2E0999F-579F-455D-852F-8BBFD79A4A88}" srcId="{D33A70FA-4F38-49AB-AA72-62C06AA8AEC0}" destId="{01557D35-11B6-4A56-8D58-A87782024ECF}" srcOrd="5" destOrd="0" parTransId="{B6BE741D-4A91-4DF5-87B6-303F21DF1145}" sibTransId="{823A005B-1203-42DC-A4DE-9566ABBFF598}"/>
    <dgm:cxn modelId="{50884803-B63E-44AD-A9E9-74D40EF0D66A}" type="presOf" srcId="{55F7549E-CFB3-45A6-87AB-15F0F4E9911B}" destId="{AFAE34AD-EA57-4F10-8369-C98CCCB05EEC}" srcOrd="0" destOrd="0" presId="urn:microsoft.com/office/officeart/2005/8/layout/radial5"/>
    <dgm:cxn modelId="{6991150C-A455-4F5C-A1C3-53DC0D3C1E85}" type="presOf" srcId="{5E75DAEB-3DF8-4170-A6F5-4A00E2F7E65B}" destId="{A4511569-F996-4F39-9EE4-AF98F56F851B}" srcOrd="0" destOrd="0" presId="urn:microsoft.com/office/officeart/2005/8/layout/radial5"/>
    <dgm:cxn modelId="{C6F038DA-25A2-47B2-ADD3-BE1550C49C88}" type="presOf" srcId="{FECD08A8-9FEB-4F25-97DF-8C2F1322A994}" destId="{3230DCE3-8A8C-4290-83D1-A72318A4D196}" srcOrd="1" destOrd="0" presId="urn:microsoft.com/office/officeart/2005/8/layout/radial5"/>
    <dgm:cxn modelId="{1C6D53E1-B0B7-4FED-A6DF-7C2FA66EC74B}" type="presOf" srcId="{F8233EB9-5E54-4484-88C8-1EFC9C557B5C}" destId="{69A83AA3-4B25-4629-B313-63157F4CD95B}" srcOrd="0" destOrd="0" presId="urn:microsoft.com/office/officeart/2005/8/layout/radial5"/>
    <dgm:cxn modelId="{EF8BC906-7E2C-4E28-AF58-EFD56B73824F}" type="presOf" srcId="{D33A70FA-4F38-49AB-AA72-62C06AA8AEC0}" destId="{D896F976-229D-439D-B1F6-7D69DEB259EC}" srcOrd="0" destOrd="0" presId="urn:microsoft.com/office/officeart/2005/8/layout/radial5"/>
    <dgm:cxn modelId="{D357178D-A362-498A-8821-AF52C1091743}" srcId="{D33A70FA-4F38-49AB-AA72-62C06AA8AEC0}" destId="{E4A8D500-6CC8-4E81-B918-2FAE12B9EAE1}" srcOrd="6" destOrd="0" parTransId="{52EF1120-1DC2-49EF-A3ED-2E4153D1901B}" sibTransId="{FC4B2069-381A-441E-BF08-E471CF51B081}"/>
    <dgm:cxn modelId="{F46B3D9A-4919-41CC-BD18-CAC98D7431F3}" type="presOf" srcId="{F9A27AD8-D04C-408F-9062-2E494623C6F3}" destId="{87E5C4BB-ACE0-43B6-8078-30EA54B95C1D}" srcOrd="0" destOrd="0" presId="urn:microsoft.com/office/officeart/2005/8/layout/radial5"/>
    <dgm:cxn modelId="{ACA2D49E-A95B-4225-A4B3-97B3E1F46830}" srcId="{D33A70FA-4F38-49AB-AA72-62C06AA8AEC0}" destId="{28EAACB3-FA9F-4EA6-8FEA-56302E944A65}" srcOrd="1" destOrd="0" parTransId="{F4EAF102-F47C-4091-9820-C3950ADE79F1}" sibTransId="{E6FEED4E-E266-4C75-90CE-334F93E9E691}"/>
    <dgm:cxn modelId="{2D9B4195-1CF2-4E83-AA00-51897C16E0F6}" type="presParOf" srcId="{15A232F5-F431-4353-8D0F-7FF932A1E5EA}" destId="{D896F976-229D-439D-B1F6-7D69DEB259EC}" srcOrd="0" destOrd="0" presId="urn:microsoft.com/office/officeart/2005/8/layout/radial5"/>
    <dgm:cxn modelId="{BE2096FD-7FC6-4873-B8E4-EC8F980D3661}" type="presParOf" srcId="{15A232F5-F431-4353-8D0F-7FF932A1E5EA}" destId="{AFAE34AD-EA57-4F10-8369-C98CCCB05EEC}" srcOrd="1" destOrd="0" presId="urn:microsoft.com/office/officeart/2005/8/layout/radial5"/>
    <dgm:cxn modelId="{0BFF31E2-6D1C-4643-A76C-C66CA2E2FC11}" type="presParOf" srcId="{AFAE34AD-EA57-4F10-8369-C98CCCB05EEC}" destId="{2AF9CC72-EE6D-4A66-A628-CC757730E8FA}" srcOrd="0" destOrd="0" presId="urn:microsoft.com/office/officeart/2005/8/layout/radial5"/>
    <dgm:cxn modelId="{F41C9D75-F389-447E-A0F5-7EF7571D75DD}" type="presParOf" srcId="{15A232F5-F431-4353-8D0F-7FF932A1E5EA}" destId="{C156D0CC-6977-49BE-A15A-BE22FBF87BB6}" srcOrd="2" destOrd="0" presId="urn:microsoft.com/office/officeart/2005/8/layout/radial5"/>
    <dgm:cxn modelId="{577C4EB4-CB4C-4C1A-B529-BD46A9684DEB}" type="presParOf" srcId="{15A232F5-F431-4353-8D0F-7FF932A1E5EA}" destId="{AF416901-2A66-41B3-8AA2-85739383F29D}" srcOrd="3" destOrd="0" presId="urn:microsoft.com/office/officeart/2005/8/layout/radial5"/>
    <dgm:cxn modelId="{B4D560E6-A409-40E1-B6B2-BBC5F5137BFD}" type="presParOf" srcId="{AF416901-2A66-41B3-8AA2-85739383F29D}" destId="{8C375EC3-8EE6-4D1F-95A6-68CB8E4D01B4}" srcOrd="0" destOrd="0" presId="urn:microsoft.com/office/officeart/2005/8/layout/radial5"/>
    <dgm:cxn modelId="{5DCD16FE-6689-45FA-A981-D3C3D1DEF788}" type="presParOf" srcId="{15A232F5-F431-4353-8D0F-7FF932A1E5EA}" destId="{C9CB6921-A459-4B07-8FC4-B6F3ABC3F3EC}" srcOrd="4" destOrd="0" presId="urn:microsoft.com/office/officeart/2005/8/layout/radial5"/>
    <dgm:cxn modelId="{D30EB487-DD5C-459A-A6C1-AB9B32FACCB0}" type="presParOf" srcId="{15A232F5-F431-4353-8D0F-7FF932A1E5EA}" destId="{D9DE6B7F-69FF-4962-899F-A7EF3AC0C16F}" srcOrd="5" destOrd="0" presId="urn:microsoft.com/office/officeart/2005/8/layout/radial5"/>
    <dgm:cxn modelId="{2E763DDC-E8B3-48A3-A0CF-92D40D4FA188}" type="presParOf" srcId="{D9DE6B7F-69FF-4962-899F-A7EF3AC0C16F}" destId="{15E6368F-22CC-4DCF-B5BD-9E1480088975}" srcOrd="0" destOrd="0" presId="urn:microsoft.com/office/officeart/2005/8/layout/radial5"/>
    <dgm:cxn modelId="{5354C800-0807-48DF-8814-60541C74172E}" type="presParOf" srcId="{15A232F5-F431-4353-8D0F-7FF932A1E5EA}" destId="{69A83AA3-4B25-4629-B313-63157F4CD95B}" srcOrd="6" destOrd="0" presId="urn:microsoft.com/office/officeart/2005/8/layout/radial5"/>
    <dgm:cxn modelId="{2E64DE5C-7A70-48FF-BF77-D785061FFDF0}" type="presParOf" srcId="{15A232F5-F431-4353-8D0F-7FF932A1E5EA}" destId="{CCBB3B33-6743-499B-B1E5-8098E0D8E3F4}" srcOrd="7" destOrd="0" presId="urn:microsoft.com/office/officeart/2005/8/layout/radial5"/>
    <dgm:cxn modelId="{303F9A01-B5D9-4E44-8813-B6DFDA01E42E}" type="presParOf" srcId="{CCBB3B33-6743-499B-B1E5-8098E0D8E3F4}" destId="{3707E6AB-D97B-4797-8186-2932CAAED0A3}" srcOrd="0" destOrd="0" presId="urn:microsoft.com/office/officeart/2005/8/layout/radial5"/>
    <dgm:cxn modelId="{82499406-F9EE-49BB-AB8E-1F73452C6E28}" type="presParOf" srcId="{15A232F5-F431-4353-8D0F-7FF932A1E5EA}" destId="{C2DCE2FA-4ED5-4EC2-A92D-52B67B0C289C}" srcOrd="8" destOrd="0" presId="urn:microsoft.com/office/officeart/2005/8/layout/radial5"/>
    <dgm:cxn modelId="{43C5F753-AE1E-4FE0-A049-BC974340EDB2}" type="presParOf" srcId="{15A232F5-F431-4353-8D0F-7FF932A1E5EA}" destId="{A4511569-F996-4F39-9EE4-AF98F56F851B}" srcOrd="9" destOrd="0" presId="urn:microsoft.com/office/officeart/2005/8/layout/radial5"/>
    <dgm:cxn modelId="{353909A0-BA83-4AA1-AB45-870000CB5C4E}" type="presParOf" srcId="{A4511569-F996-4F39-9EE4-AF98F56F851B}" destId="{C8950B82-626E-4078-BBEE-3AF9FA4931EF}" srcOrd="0" destOrd="0" presId="urn:microsoft.com/office/officeart/2005/8/layout/radial5"/>
    <dgm:cxn modelId="{18A3EC38-A778-4960-A7A0-4F08EAAF6BCA}" type="presParOf" srcId="{15A232F5-F431-4353-8D0F-7FF932A1E5EA}" destId="{87E5C4BB-ACE0-43B6-8078-30EA54B95C1D}" srcOrd="10" destOrd="0" presId="urn:microsoft.com/office/officeart/2005/8/layout/radial5"/>
    <dgm:cxn modelId="{0A7F03E8-7ED9-48A4-9955-D93F762E2CB6}" type="presParOf" srcId="{15A232F5-F431-4353-8D0F-7FF932A1E5EA}" destId="{B444A5B2-C667-4C22-9DED-8B4AD233978C}" srcOrd="11" destOrd="0" presId="urn:microsoft.com/office/officeart/2005/8/layout/radial5"/>
    <dgm:cxn modelId="{D2A86971-BAFC-4608-ABE6-7B55F2A31C7E}" type="presParOf" srcId="{B444A5B2-C667-4C22-9DED-8B4AD233978C}" destId="{7A624762-AF11-432E-8164-00FAC997A79B}" srcOrd="0" destOrd="0" presId="urn:microsoft.com/office/officeart/2005/8/layout/radial5"/>
    <dgm:cxn modelId="{E4879328-0D11-471B-9F9F-3912602C8826}" type="presParOf" srcId="{15A232F5-F431-4353-8D0F-7FF932A1E5EA}" destId="{95ED2961-5CC1-4B7E-B55E-D1ECC6F9927E}" srcOrd="12" destOrd="0" presId="urn:microsoft.com/office/officeart/2005/8/layout/radial5"/>
    <dgm:cxn modelId="{EA2760E3-5427-4B23-A68E-704D11D76D7A}" type="presParOf" srcId="{15A232F5-F431-4353-8D0F-7FF932A1E5EA}" destId="{E21DD024-B2A4-4D12-9EA5-F68B9711EDDC}" srcOrd="13" destOrd="0" presId="urn:microsoft.com/office/officeart/2005/8/layout/radial5"/>
    <dgm:cxn modelId="{E787F832-89D8-4A1C-810E-173A0F810C71}" type="presParOf" srcId="{E21DD024-B2A4-4D12-9EA5-F68B9711EDDC}" destId="{A43D7E13-DE4D-4AA1-8A7D-EA4D155C9FD4}" srcOrd="0" destOrd="0" presId="urn:microsoft.com/office/officeart/2005/8/layout/radial5"/>
    <dgm:cxn modelId="{63647894-D627-4AC1-884C-5D5AC74E6D08}" type="presParOf" srcId="{15A232F5-F431-4353-8D0F-7FF932A1E5EA}" destId="{BC2D50C9-042D-4F07-971B-3F984E91EA26}" srcOrd="14" destOrd="0" presId="urn:microsoft.com/office/officeart/2005/8/layout/radial5"/>
    <dgm:cxn modelId="{BAE70CCA-E367-47FB-8F3C-2A6F7BBD4B74}" type="presParOf" srcId="{15A232F5-F431-4353-8D0F-7FF932A1E5EA}" destId="{F131B874-994B-4F86-8C3D-F240450B40AD}" srcOrd="15" destOrd="0" presId="urn:microsoft.com/office/officeart/2005/8/layout/radial5"/>
    <dgm:cxn modelId="{F4EFB650-009F-4DAF-9E93-B666EC33D0A3}" type="presParOf" srcId="{F131B874-994B-4F86-8C3D-F240450B40AD}" destId="{3230DCE3-8A8C-4290-83D1-A72318A4D196}" srcOrd="0" destOrd="0" presId="urn:microsoft.com/office/officeart/2005/8/layout/radial5"/>
    <dgm:cxn modelId="{A7F5C77E-75CE-40D9-9B4F-013837952660}" type="presParOf" srcId="{15A232F5-F431-4353-8D0F-7FF932A1E5EA}" destId="{AF3EC409-CF15-4C7E-93C1-501B4A1D094B}" srcOrd="16" destOrd="0" presId="urn:microsoft.com/office/officeart/2005/8/layout/radial5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24608B1-9C7F-4053-A6A9-079E161A682C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FE63F87-1921-48FF-9E07-50F84865670C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91910-C8B8-471E-A78C-7893EBF0EB17}" type="parTrans" cxnId="{A0B7CE7D-1AF0-41A7-AA2C-393673E08084}">
      <dgm:prSet/>
      <dgm:spPr/>
      <dgm:t>
        <a:bodyPr/>
        <a:lstStyle/>
        <a:p>
          <a:endParaRPr lang="ru-RU"/>
        </a:p>
      </dgm:t>
    </dgm:pt>
    <dgm:pt modelId="{96A0D5A6-0A47-43ED-B761-FE7C449D903D}" type="sibTrans" cxnId="{A0B7CE7D-1AF0-41A7-AA2C-393673E08084}">
      <dgm:prSet/>
      <dgm:spPr/>
      <dgm:t>
        <a:bodyPr/>
        <a:lstStyle/>
        <a:p>
          <a:endParaRPr lang="ru-RU"/>
        </a:p>
      </dgm:t>
    </dgm:pt>
    <dgm:pt modelId="{A528748B-FBE4-49DF-BB1F-908D0B7FEBA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463,6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703FA-467D-4F47-BCF5-56E29BC25C23}" type="parTrans" cxnId="{8C0F18E6-0AED-4F5B-B491-75DB236CBAEB}">
      <dgm:prSet/>
      <dgm:spPr/>
      <dgm:t>
        <a:bodyPr/>
        <a:lstStyle/>
        <a:p>
          <a:endParaRPr lang="ru-RU"/>
        </a:p>
      </dgm:t>
    </dgm:pt>
    <dgm:pt modelId="{EB15BF4F-9FE9-4989-BE8C-10F72311EFCF}" type="sibTrans" cxnId="{8C0F18E6-0AED-4F5B-B491-75DB236CBAEB}">
      <dgm:prSet/>
      <dgm:spPr/>
      <dgm:t>
        <a:bodyPr/>
        <a:lstStyle/>
        <a:p>
          <a:endParaRPr lang="ru-RU"/>
        </a:p>
      </dgm:t>
    </dgm:pt>
    <dgm:pt modelId="{7E8D9125-8136-4661-98A9-68C67E05756B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430EC-9543-407F-B1B1-F6AA194719E2}" type="parTrans" cxnId="{3AF3FCC7-31CB-4774-A376-BB80145B0984}">
      <dgm:prSet/>
      <dgm:spPr/>
      <dgm:t>
        <a:bodyPr/>
        <a:lstStyle/>
        <a:p>
          <a:endParaRPr lang="ru-RU"/>
        </a:p>
      </dgm:t>
    </dgm:pt>
    <dgm:pt modelId="{09A0E5B7-7E4E-41D2-9F06-7008F7CAEC02}" type="sibTrans" cxnId="{3AF3FCC7-31CB-4774-A376-BB80145B0984}">
      <dgm:prSet/>
      <dgm:spPr/>
      <dgm:t>
        <a:bodyPr/>
        <a:lstStyle/>
        <a:p>
          <a:endParaRPr lang="ru-RU"/>
        </a:p>
      </dgm:t>
    </dgm:pt>
    <dgm:pt modelId="{51B5C160-D853-4176-BCA1-6EF64898F9F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413,2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7EBB0E-BE96-49BB-85C6-E9F05854036E}" type="parTrans" cxnId="{57364983-14DB-4AE4-9C58-6299A79D6459}">
      <dgm:prSet/>
      <dgm:spPr/>
      <dgm:t>
        <a:bodyPr/>
        <a:lstStyle/>
        <a:p>
          <a:endParaRPr lang="ru-RU"/>
        </a:p>
      </dgm:t>
    </dgm:pt>
    <dgm:pt modelId="{F5EDC958-A80B-4046-B1F4-CC795BD7986E}" type="sibTrans" cxnId="{57364983-14DB-4AE4-9C58-6299A79D6459}">
      <dgm:prSet/>
      <dgm:spPr/>
      <dgm:t>
        <a:bodyPr/>
        <a:lstStyle/>
        <a:p>
          <a:endParaRPr lang="ru-RU"/>
        </a:p>
      </dgm:t>
    </dgm:pt>
    <dgm:pt modelId="{0D119DAA-F45A-41C2-8358-679775807307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Профицит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FAF2B1-8DDB-4E0B-AACD-C77C7A92AFCA}" type="parTrans" cxnId="{51C364E5-B21B-4C7B-A00A-5D2555B753CC}">
      <dgm:prSet/>
      <dgm:spPr/>
      <dgm:t>
        <a:bodyPr/>
        <a:lstStyle/>
        <a:p>
          <a:endParaRPr lang="ru-RU"/>
        </a:p>
      </dgm:t>
    </dgm:pt>
    <dgm:pt modelId="{2E8C7B33-6B93-44D7-9B22-CB7BFD78EC01}" type="sibTrans" cxnId="{51C364E5-B21B-4C7B-A00A-5D2555B753CC}">
      <dgm:prSet/>
      <dgm:spPr/>
      <dgm:t>
        <a:bodyPr/>
        <a:lstStyle/>
        <a:p>
          <a:endParaRPr lang="ru-RU"/>
        </a:p>
      </dgm:t>
    </dgm:pt>
    <dgm:pt modelId="{5FE45C9D-E930-4E28-8E0F-7709D518958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49,4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FBDE9A-4BE1-4A8B-A9D5-EF798E07174D}" type="parTrans" cxnId="{855CB785-5267-48D8-AD37-53DC4705F73F}">
      <dgm:prSet/>
      <dgm:spPr/>
      <dgm:t>
        <a:bodyPr/>
        <a:lstStyle/>
        <a:p>
          <a:endParaRPr lang="ru-RU"/>
        </a:p>
      </dgm:t>
    </dgm:pt>
    <dgm:pt modelId="{D4567DB2-4CF3-4F70-8152-2D54FC3136A4}" type="sibTrans" cxnId="{855CB785-5267-48D8-AD37-53DC4705F73F}">
      <dgm:prSet/>
      <dgm:spPr/>
      <dgm:t>
        <a:bodyPr/>
        <a:lstStyle/>
        <a:p>
          <a:endParaRPr lang="ru-RU"/>
        </a:p>
      </dgm:t>
    </dgm:pt>
    <dgm:pt modelId="{91D85AA6-60C1-4980-9320-DA6257A14CCD}" type="pres">
      <dgm:prSet presAssocID="{A24608B1-9C7F-4053-A6A9-079E161A682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E0C88A-E2A8-4CEF-9FE5-3FE4001956B5}" type="pres">
      <dgm:prSet presAssocID="{7FE63F87-1921-48FF-9E07-50F84865670C}" presName="circle1" presStyleLbl="node1" presStyleIdx="0" presStyleCnt="3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7FD2A0CD-5FD8-4638-96C8-60E0F34713DD}" type="pres">
      <dgm:prSet presAssocID="{7FE63F87-1921-48FF-9E07-50F84865670C}" presName="space" presStyleCnt="0"/>
      <dgm:spPr/>
      <dgm:t>
        <a:bodyPr/>
        <a:lstStyle/>
        <a:p>
          <a:endParaRPr lang="ru-RU"/>
        </a:p>
      </dgm:t>
    </dgm:pt>
    <dgm:pt modelId="{A9BFA5D9-D539-49E7-8ED3-C5FE1AF568F2}" type="pres">
      <dgm:prSet presAssocID="{7FE63F87-1921-48FF-9E07-50F84865670C}" presName="rect1" presStyleLbl="alignAcc1" presStyleIdx="0" presStyleCnt="3" custLinFactNeighborX="2072" custLinFactNeighborY="10708"/>
      <dgm:spPr/>
      <dgm:t>
        <a:bodyPr/>
        <a:lstStyle/>
        <a:p>
          <a:endParaRPr lang="ru-RU"/>
        </a:p>
      </dgm:t>
    </dgm:pt>
    <dgm:pt modelId="{15DC2E04-DB97-426C-AD26-5122A5DA72DE}" type="pres">
      <dgm:prSet presAssocID="{7E8D9125-8136-4661-98A9-68C67E05756B}" presName="vertSpace2" presStyleLbl="node1" presStyleIdx="0" presStyleCnt="3"/>
      <dgm:spPr/>
      <dgm:t>
        <a:bodyPr/>
        <a:lstStyle/>
        <a:p>
          <a:endParaRPr lang="ru-RU"/>
        </a:p>
      </dgm:t>
    </dgm:pt>
    <dgm:pt modelId="{E52C18F2-D8B1-4CA7-9EBF-90FB9E9DFEC8}" type="pres">
      <dgm:prSet presAssocID="{7E8D9125-8136-4661-98A9-68C67E05756B}" presName="circle2" presStyleLbl="node1" presStyleIdx="1" presStyleCnt="3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C71C87DA-CED4-4B7F-A4B9-4E024CE0A22C}" type="pres">
      <dgm:prSet presAssocID="{7E8D9125-8136-4661-98A9-68C67E05756B}" presName="rect2" presStyleLbl="alignAcc1" presStyleIdx="1" presStyleCnt="3"/>
      <dgm:spPr/>
      <dgm:t>
        <a:bodyPr/>
        <a:lstStyle/>
        <a:p>
          <a:endParaRPr lang="ru-RU"/>
        </a:p>
      </dgm:t>
    </dgm:pt>
    <dgm:pt modelId="{B09338BB-FDED-4223-9858-F67F277669E8}" type="pres">
      <dgm:prSet presAssocID="{0D119DAA-F45A-41C2-8358-679775807307}" presName="vertSpace3" presStyleLbl="node1" presStyleIdx="1" presStyleCnt="3"/>
      <dgm:spPr/>
      <dgm:t>
        <a:bodyPr/>
        <a:lstStyle/>
        <a:p>
          <a:endParaRPr lang="ru-RU"/>
        </a:p>
      </dgm:t>
    </dgm:pt>
    <dgm:pt modelId="{648CBF5A-4A9C-41A7-8E8D-6150F813E01E}" type="pres">
      <dgm:prSet presAssocID="{0D119DAA-F45A-41C2-8358-679775807307}" presName="circle3" presStyleLbl="node1" presStyleIdx="2" presStyleCnt="3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56D4306-7815-4E14-A943-C25643590E49}" type="pres">
      <dgm:prSet presAssocID="{0D119DAA-F45A-41C2-8358-679775807307}" presName="rect3" presStyleLbl="alignAcc1" presStyleIdx="2" presStyleCnt="3"/>
      <dgm:spPr/>
      <dgm:t>
        <a:bodyPr/>
        <a:lstStyle/>
        <a:p>
          <a:endParaRPr lang="ru-RU"/>
        </a:p>
      </dgm:t>
    </dgm:pt>
    <dgm:pt modelId="{AC62E46E-AEE8-4C6E-A317-13142EC2B747}" type="pres">
      <dgm:prSet presAssocID="{7FE63F87-1921-48FF-9E07-50F84865670C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F4D01-9455-47A7-A6CD-870C79E2ABBB}" type="pres">
      <dgm:prSet presAssocID="{7FE63F87-1921-48FF-9E07-50F84865670C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D423ED-F428-4531-AE76-BB285863545F}" type="pres">
      <dgm:prSet presAssocID="{7E8D9125-8136-4661-98A9-68C67E05756B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A2B7C-3F58-4751-B31E-E1C12337687A}" type="pres">
      <dgm:prSet presAssocID="{7E8D9125-8136-4661-98A9-68C67E05756B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08728-0F37-4626-8682-155EE314E4DB}" type="pres">
      <dgm:prSet presAssocID="{0D119DAA-F45A-41C2-8358-679775807307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36273-7C8B-4439-85DD-2CEB86F776B9}" type="pres">
      <dgm:prSet presAssocID="{0D119DAA-F45A-41C2-8358-679775807307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5F7EAE-F5C6-4FC5-ADA0-3670E767F615}" type="presOf" srcId="{0D119DAA-F45A-41C2-8358-679775807307}" destId="{656D4306-7815-4E14-A943-C25643590E49}" srcOrd="0" destOrd="0" presId="urn:microsoft.com/office/officeart/2005/8/layout/target3"/>
    <dgm:cxn modelId="{65B5F195-53DD-4A2D-999F-0F0CF2600934}" type="presOf" srcId="{7FE63F87-1921-48FF-9E07-50F84865670C}" destId="{AC62E46E-AEE8-4C6E-A317-13142EC2B747}" srcOrd="1" destOrd="0" presId="urn:microsoft.com/office/officeart/2005/8/layout/target3"/>
    <dgm:cxn modelId="{DE0BB9DF-2F69-4C66-A91E-6D72CEAF75C6}" type="presOf" srcId="{7E8D9125-8136-4661-98A9-68C67E05756B}" destId="{CDD423ED-F428-4531-AE76-BB285863545F}" srcOrd="1" destOrd="0" presId="urn:microsoft.com/office/officeart/2005/8/layout/target3"/>
    <dgm:cxn modelId="{855CB785-5267-48D8-AD37-53DC4705F73F}" srcId="{0D119DAA-F45A-41C2-8358-679775807307}" destId="{5FE45C9D-E930-4E28-8E0F-7709D5189583}" srcOrd="0" destOrd="0" parTransId="{A6FBDE9A-4BE1-4A8B-A9D5-EF798E07174D}" sibTransId="{D4567DB2-4CF3-4F70-8152-2D54FC3136A4}"/>
    <dgm:cxn modelId="{DC131645-5072-4150-A9FA-673E6ACB3E30}" type="presOf" srcId="{0D119DAA-F45A-41C2-8358-679775807307}" destId="{BAF08728-0F37-4626-8682-155EE314E4DB}" srcOrd="1" destOrd="0" presId="urn:microsoft.com/office/officeart/2005/8/layout/target3"/>
    <dgm:cxn modelId="{57364983-14DB-4AE4-9C58-6299A79D6459}" srcId="{7E8D9125-8136-4661-98A9-68C67E05756B}" destId="{51B5C160-D853-4176-BCA1-6EF64898F9FC}" srcOrd="0" destOrd="0" parTransId="{C87EBB0E-BE96-49BB-85C6-E9F05854036E}" sibTransId="{F5EDC958-A80B-4046-B1F4-CC795BD7986E}"/>
    <dgm:cxn modelId="{7BEC3FE8-3D21-4252-8FEE-FC184CBF51DA}" type="presOf" srcId="{7FE63F87-1921-48FF-9E07-50F84865670C}" destId="{A9BFA5D9-D539-49E7-8ED3-C5FE1AF568F2}" srcOrd="0" destOrd="0" presId="urn:microsoft.com/office/officeart/2005/8/layout/target3"/>
    <dgm:cxn modelId="{9F646E28-BA90-4E8B-8022-8F2E7C063412}" type="presOf" srcId="{A528748B-FBE4-49DF-BB1F-908D0B7FEBAB}" destId="{53EF4D01-9455-47A7-A6CD-870C79E2ABBB}" srcOrd="0" destOrd="0" presId="urn:microsoft.com/office/officeart/2005/8/layout/target3"/>
    <dgm:cxn modelId="{8C0F18E6-0AED-4F5B-B491-75DB236CBAEB}" srcId="{7FE63F87-1921-48FF-9E07-50F84865670C}" destId="{A528748B-FBE4-49DF-BB1F-908D0B7FEBAB}" srcOrd="0" destOrd="0" parTransId="{D46703FA-467D-4F47-BCF5-56E29BC25C23}" sibTransId="{EB15BF4F-9FE9-4989-BE8C-10F72311EFCF}"/>
    <dgm:cxn modelId="{A0B7CE7D-1AF0-41A7-AA2C-393673E08084}" srcId="{A24608B1-9C7F-4053-A6A9-079E161A682C}" destId="{7FE63F87-1921-48FF-9E07-50F84865670C}" srcOrd="0" destOrd="0" parTransId="{D7391910-C8B8-471E-A78C-7893EBF0EB17}" sibTransId="{96A0D5A6-0A47-43ED-B761-FE7C449D903D}"/>
    <dgm:cxn modelId="{66490D11-82DD-401C-9B2E-B106B1C85B05}" type="presOf" srcId="{7E8D9125-8136-4661-98A9-68C67E05756B}" destId="{C71C87DA-CED4-4B7F-A4B9-4E024CE0A22C}" srcOrd="0" destOrd="0" presId="urn:microsoft.com/office/officeart/2005/8/layout/target3"/>
    <dgm:cxn modelId="{CEF955CC-29B8-40DC-9154-7897D06D1D56}" type="presOf" srcId="{51B5C160-D853-4176-BCA1-6EF64898F9FC}" destId="{ED2A2B7C-3F58-4751-B31E-E1C12337687A}" srcOrd="0" destOrd="0" presId="urn:microsoft.com/office/officeart/2005/8/layout/target3"/>
    <dgm:cxn modelId="{978C014E-9967-4A6B-A13B-EC187C858EB1}" type="presOf" srcId="{A24608B1-9C7F-4053-A6A9-079E161A682C}" destId="{91D85AA6-60C1-4980-9320-DA6257A14CCD}" srcOrd="0" destOrd="0" presId="urn:microsoft.com/office/officeart/2005/8/layout/target3"/>
    <dgm:cxn modelId="{709838AC-A8E2-4181-8DAE-4CD75A19D73D}" type="presOf" srcId="{5FE45C9D-E930-4E28-8E0F-7709D5189583}" destId="{D1136273-7C8B-4439-85DD-2CEB86F776B9}" srcOrd="0" destOrd="0" presId="urn:microsoft.com/office/officeart/2005/8/layout/target3"/>
    <dgm:cxn modelId="{3AF3FCC7-31CB-4774-A376-BB80145B0984}" srcId="{A24608B1-9C7F-4053-A6A9-079E161A682C}" destId="{7E8D9125-8136-4661-98A9-68C67E05756B}" srcOrd="1" destOrd="0" parTransId="{EBF430EC-9543-407F-B1B1-F6AA194719E2}" sibTransId="{09A0E5B7-7E4E-41D2-9F06-7008F7CAEC02}"/>
    <dgm:cxn modelId="{51C364E5-B21B-4C7B-A00A-5D2555B753CC}" srcId="{A24608B1-9C7F-4053-A6A9-079E161A682C}" destId="{0D119DAA-F45A-41C2-8358-679775807307}" srcOrd="2" destOrd="0" parTransId="{D2FAF2B1-8DDB-4E0B-AACD-C77C7A92AFCA}" sibTransId="{2E8C7B33-6B93-44D7-9B22-CB7BFD78EC01}"/>
    <dgm:cxn modelId="{19E94541-C64A-46FF-ADA8-53FA28327266}" type="presParOf" srcId="{91D85AA6-60C1-4980-9320-DA6257A14CCD}" destId="{0CE0C88A-E2A8-4CEF-9FE5-3FE4001956B5}" srcOrd="0" destOrd="0" presId="urn:microsoft.com/office/officeart/2005/8/layout/target3"/>
    <dgm:cxn modelId="{FD27DDF2-7666-451F-A9FC-3BC342C3D24C}" type="presParOf" srcId="{91D85AA6-60C1-4980-9320-DA6257A14CCD}" destId="{7FD2A0CD-5FD8-4638-96C8-60E0F34713DD}" srcOrd="1" destOrd="0" presId="urn:microsoft.com/office/officeart/2005/8/layout/target3"/>
    <dgm:cxn modelId="{E92AB98E-739D-4200-9E4B-ACC25A6C43B3}" type="presParOf" srcId="{91D85AA6-60C1-4980-9320-DA6257A14CCD}" destId="{A9BFA5D9-D539-49E7-8ED3-C5FE1AF568F2}" srcOrd="2" destOrd="0" presId="urn:microsoft.com/office/officeart/2005/8/layout/target3"/>
    <dgm:cxn modelId="{C83DA1F7-18D7-4848-B02D-F59678A83372}" type="presParOf" srcId="{91D85AA6-60C1-4980-9320-DA6257A14CCD}" destId="{15DC2E04-DB97-426C-AD26-5122A5DA72DE}" srcOrd="3" destOrd="0" presId="urn:microsoft.com/office/officeart/2005/8/layout/target3"/>
    <dgm:cxn modelId="{82EDC177-5C71-48BB-9934-764DB42412EA}" type="presParOf" srcId="{91D85AA6-60C1-4980-9320-DA6257A14CCD}" destId="{E52C18F2-D8B1-4CA7-9EBF-90FB9E9DFEC8}" srcOrd="4" destOrd="0" presId="urn:microsoft.com/office/officeart/2005/8/layout/target3"/>
    <dgm:cxn modelId="{402C8723-C598-4FCA-9605-606DD83A0D93}" type="presParOf" srcId="{91D85AA6-60C1-4980-9320-DA6257A14CCD}" destId="{C71C87DA-CED4-4B7F-A4B9-4E024CE0A22C}" srcOrd="5" destOrd="0" presId="urn:microsoft.com/office/officeart/2005/8/layout/target3"/>
    <dgm:cxn modelId="{65E9AF9E-3ABE-46D7-A021-3B6B016A6ABA}" type="presParOf" srcId="{91D85AA6-60C1-4980-9320-DA6257A14CCD}" destId="{B09338BB-FDED-4223-9858-F67F277669E8}" srcOrd="6" destOrd="0" presId="urn:microsoft.com/office/officeart/2005/8/layout/target3"/>
    <dgm:cxn modelId="{58CD88F7-D0F6-4CAF-84FF-4041A3DB1921}" type="presParOf" srcId="{91D85AA6-60C1-4980-9320-DA6257A14CCD}" destId="{648CBF5A-4A9C-41A7-8E8D-6150F813E01E}" srcOrd="7" destOrd="0" presId="urn:microsoft.com/office/officeart/2005/8/layout/target3"/>
    <dgm:cxn modelId="{4ADCA38A-4DFE-473F-A719-FAE111F4733B}" type="presParOf" srcId="{91D85AA6-60C1-4980-9320-DA6257A14CCD}" destId="{656D4306-7815-4E14-A943-C25643590E49}" srcOrd="8" destOrd="0" presId="urn:microsoft.com/office/officeart/2005/8/layout/target3"/>
    <dgm:cxn modelId="{0B53FA9E-540F-480C-9C4C-6B87F3A8AF1D}" type="presParOf" srcId="{91D85AA6-60C1-4980-9320-DA6257A14CCD}" destId="{AC62E46E-AEE8-4C6E-A317-13142EC2B747}" srcOrd="9" destOrd="0" presId="urn:microsoft.com/office/officeart/2005/8/layout/target3"/>
    <dgm:cxn modelId="{78E6C734-3B8C-4C5E-9B70-8DFFC39425DF}" type="presParOf" srcId="{91D85AA6-60C1-4980-9320-DA6257A14CCD}" destId="{53EF4D01-9455-47A7-A6CD-870C79E2ABBB}" srcOrd="10" destOrd="0" presId="urn:microsoft.com/office/officeart/2005/8/layout/target3"/>
    <dgm:cxn modelId="{A95CF499-3D18-46EC-8070-9491BA41AFB3}" type="presParOf" srcId="{91D85AA6-60C1-4980-9320-DA6257A14CCD}" destId="{CDD423ED-F428-4531-AE76-BB285863545F}" srcOrd="11" destOrd="0" presId="urn:microsoft.com/office/officeart/2005/8/layout/target3"/>
    <dgm:cxn modelId="{22A33B3B-42D1-443B-8C01-1DDFA8DA32DF}" type="presParOf" srcId="{91D85AA6-60C1-4980-9320-DA6257A14CCD}" destId="{ED2A2B7C-3F58-4751-B31E-E1C12337687A}" srcOrd="12" destOrd="0" presId="urn:microsoft.com/office/officeart/2005/8/layout/target3"/>
    <dgm:cxn modelId="{076BD10A-F5AE-4842-AA9A-C57996AB2A77}" type="presParOf" srcId="{91D85AA6-60C1-4980-9320-DA6257A14CCD}" destId="{BAF08728-0F37-4626-8682-155EE314E4DB}" srcOrd="13" destOrd="0" presId="urn:microsoft.com/office/officeart/2005/8/layout/target3"/>
    <dgm:cxn modelId="{D9770E3E-6614-4A4F-A209-C37B8BB961CE}" type="presParOf" srcId="{91D85AA6-60C1-4980-9320-DA6257A14CCD}" destId="{D1136273-7C8B-4439-85DD-2CEB86F776B9}" srcOrd="14" destOrd="0" presId="urn:microsoft.com/office/officeart/2005/8/layout/target3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01E548-9B71-4283-B7BD-7964580EDE4F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F4E47B67-DD2F-4575-A90C-D9077A92B585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1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1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58,8 </a:t>
          </a:r>
        </a:p>
        <a:p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</a:t>
          </a:r>
        </a:p>
        <a:p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</a:p>
        <a:p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  доходы</a:t>
          </a:r>
        </a:p>
        <a:p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111,6%</a:t>
          </a:r>
        </a:p>
        <a:p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37758-6761-4F27-A85C-5B712F9FD774}" type="parTrans" cxnId="{77C63D0E-BC45-4FB4-B8F6-5B61B0B10811}">
      <dgm:prSet/>
      <dgm:spPr/>
      <dgm:t>
        <a:bodyPr/>
        <a:lstStyle/>
        <a:p>
          <a:endParaRPr lang="ru-RU"/>
        </a:p>
      </dgm:t>
    </dgm:pt>
    <dgm:pt modelId="{D4B567C4-2C7B-4193-A40B-51DCB5DA1FE4}" type="sibTrans" cxnId="{77C63D0E-BC45-4FB4-B8F6-5B61B0B10811}">
      <dgm:prSet/>
      <dgm:spPr/>
      <dgm:t>
        <a:bodyPr/>
        <a:lstStyle/>
        <a:p>
          <a:endParaRPr lang="ru-RU"/>
        </a:p>
      </dgm:t>
    </dgm:pt>
    <dgm:pt modelId="{5A260453-E824-4F8C-B1D9-E2176866C4B2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перечисления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129,8 млн. рублей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79,2 %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4B598D-B590-4C14-A7FF-0FA73F75D2F7}" type="parTrans" cxnId="{5105996E-564B-4C25-A890-1A3058A335BA}">
      <dgm:prSet/>
      <dgm:spPr/>
      <dgm:t>
        <a:bodyPr/>
        <a:lstStyle/>
        <a:p>
          <a:endParaRPr lang="ru-RU"/>
        </a:p>
      </dgm:t>
    </dgm:pt>
    <dgm:pt modelId="{DC8B8DD4-48AF-4386-975D-89B10BB7A34C}" type="sibTrans" cxnId="{5105996E-564B-4C25-A890-1A3058A335BA}">
      <dgm:prSet/>
      <dgm:spPr/>
      <dgm:t>
        <a:bodyPr/>
        <a:lstStyle/>
        <a:p>
          <a:endParaRPr lang="ru-RU"/>
        </a:p>
      </dgm:t>
    </dgm:pt>
    <dgm:pt modelId="{B4ED291D-7B89-455C-9AAD-7E3F17E1FE48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доходы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274,0 млн. рублей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152%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65EE75-F4DB-45F5-8684-5EDF9A02D4EC}" type="parTrans" cxnId="{D65E118F-6804-4512-9248-3F8596D581DE}">
      <dgm:prSet/>
      <dgm:spPr/>
      <dgm:t>
        <a:bodyPr/>
        <a:lstStyle/>
        <a:p>
          <a:endParaRPr lang="ru-RU"/>
        </a:p>
      </dgm:t>
    </dgm:pt>
    <dgm:pt modelId="{2F40B639-517A-477C-965A-9C8D0B1C33B4}" type="sibTrans" cxnId="{D65E118F-6804-4512-9248-3F8596D581DE}">
      <dgm:prSet/>
      <dgm:spPr/>
      <dgm:t>
        <a:bodyPr/>
        <a:lstStyle/>
        <a:p>
          <a:endParaRPr lang="ru-RU"/>
        </a:p>
      </dgm:t>
    </dgm:pt>
    <dgm:pt modelId="{B756C77C-3290-4C8E-B0FD-7FB275F7F1B9}" type="pres">
      <dgm:prSet presAssocID="{4501E548-9B71-4283-B7BD-7964580EDE4F}" presName="Name0" presStyleCnt="0">
        <dgm:presLayoutVars>
          <dgm:dir/>
          <dgm:animLvl val="lvl"/>
          <dgm:resizeHandles val="exact"/>
        </dgm:presLayoutVars>
      </dgm:prSet>
      <dgm:spPr/>
    </dgm:pt>
    <dgm:pt modelId="{428EB34D-D382-4A9B-A8B9-CA9EA3892704}" type="pres">
      <dgm:prSet presAssocID="{F4E47B67-DD2F-4575-A90C-D9077A92B585}" presName="Name8" presStyleCnt="0"/>
      <dgm:spPr/>
    </dgm:pt>
    <dgm:pt modelId="{F7DC9F17-DEE5-4671-8BCA-6852A136D3C2}" type="pres">
      <dgm:prSet presAssocID="{F4E47B67-DD2F-4575-A90C-D9077A92B585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013B3-5197-45DF-8C5F-B59E3AAFBF9F}" type="pres">
      <dgm:prSet presAssocID="{F4E47B67-DD2F-4575-A90C-D9077A92B58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A8327-E3E8-4E85-A502-17E71C85F79E}" type="pres">
      <dgm:prSet presAssocID="{5A260453-E824-4F8C-B1D9-E2176866C4B2}" presName="Name8" presStyleCnt="0"/>
      <dgm:spPr/>
    </dgm:pt>
    <dgm:pt modelId="{41C0683C-1CAC-4C2C-B990-D23E3C099915}" type="pres">
      <dgm:prSet presAssocID="{5A260453-E824-4F8C-B1D9-E2176866C4B2}" presName="level" presStyleLbl="node1" presStyleIdx="1" presStyleCnt="3" custLinFactNeighborX="-977" custLinFactNeighborY="16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522B8-7836-43FD-A80D-2A7A9EFEE54F}" type="pres">
      <dgm:prSet presAssocID="{5A260453-E824-4F8C-B1D9-E2176866C4B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9E3EA8-E5CB-4E81-8E1F-0EFC38C126A0}" type="pres">
      <dgm:prSet presAssocID="{B4ED291D-7B89-455C-9AAD-7E3F17E1FE48}" presName="Name8" presStyleCnt="0"/>
      <dgm:spPr/>
    </dgm:pt>
    <dgm:pt modelId="{FB030DA6-62DE-4E14-9B6F-FB8CB0102AC3}" type="pres">
      <dgm:prSet presAssocID="{B4ED291D-7B89-455C-9AAD-7E3F17E1FE48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1157E5-00DF-4D0F-A850-9461814828BB}" type="pres">
      <dgm:prSet presAssocID="{B4ED291D-7B89-455C-9AAD-7E3F17E1FE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ED1B7A-1F81-40D3-A7BD-9E54C85616EE}" type="presOf" srcId="{4501E548-9B71-4283-B7BD-7964580EDE4F}" destId="{B756C77C-3290-4C8E-B0FD-7FB275F7F1B9}" srcOrd="0" destOrd="0" presId="urn:microsoft.com/office/officeart/2005/8/layout/pyramid1"/>
    <dgm:cxn modelId="{80CFCADE-D88B-4D09-AD98-8E22A407E1EA}" type="presOf" srcId="{F4E47B67-DD2F-4575-A90C-D9077A92B585}" destId="{F7DC9F17-DEE5-4671-8BCA-6852A136D3C2}" srcOrd="0" destOrd="0" presId="urn:microsoft.com/office/officeart/2005/8/layout/pyramid1"/>
    <dgm:cxn modelId="{1274D7CF-BCBF-4DCA-B1D1-EAD8B233E998}" type="presOf" srcId="{B4ED291D-7B89-455C-9AAD-7E3F17E1FE48}" destId="{FB030DA6-62DE-4E14-9B6F-FB8CB0102AC3}" srcOrd="0" destOrd="0" presId="urn:microsoft.com/office/officeart/2005/8/layout/pyramid1"/>
    <dgm:cxn modelId="{1283CAD2-44EE-419A-8FC0-CE90E1DE3492}" type="presOf" srcId="{B4ED291D-7B89-455C-9AAD-7E3F17E1FE48}" destId="{381157E5-00DF-4D0F-A850-9461814828BB}" srcOrd="1" destOrd="0" presId="urn:microsoft.com/office/officeart/2005/8/layout/pyramid1"/>
    <dgm:cxn modelId="{D65E118F-6804-4512-9248-3F8596D581DE}" srcId="{4501E548-9B71-4283-B7BD-7964580EDE4F}" destId="{B4ED291D-7B89-455C-9AAD-7E3F17E1FE48}" srcOrd="2" destOrd="0" parTransId="{4365EE75-F4DB-45F5-8684-5EDF9A02D4EC}" sibTransId="{2F40B639-517A-477C-965A-9C8D0B1C33B4}"/>
    <dgm:cxn modelId="{2ABC2342-D164-4D6D-B853-FE78C96C4122}" type="presOf" srcId="{5A260453-E824-4F8C-B1D9-E2176866C4B2}" destId="{802522B8-7836-43FD-A80D-2A7A9EFEE54F}" srcOrd="1" destOrd="0" presId="urn:microsoft.com/office/officeart/2005/8/layout/pyramid1"/>
    <dgm:cxn modelId="{2C926630-C8BC-4B9F-BF20-8AE21EB100E8}" type="presOf" srcId="{F4E47B67-DD2F-4575-A90C-D9077A92B585}" destId="{E8E013B3-5197-45DF-8C5F-B59E3AAFBF9F}" srcOrd="1" destOrd="0" presId="urn:microsoft.com/office/officeart/2005/8/layout/pyramid1"/>
    <dgm:cxn modelId="{77C63D0E-BC45-4FB4-B8F6-5B61B0B10811}" srcId="{4501E548-9B71-4283-B7BD-7964580EDE4F}" destId="{F4E47B67-DD2F-4575-A90C-D9077A92B585}" srcOrd="0" destOrd="0" parTransId="{7DF37758-6761-4F27-A85C-5B712F9FD774}" sibTransId="{D4B567C4-2C7B-4193-A40B-51DCB5DA1FE4}"/>
    <dgm:cxn modelId="{5105996E-564B-4C25-A890-1A3058A335BA}" srcId="{4501E548-9B71-4283-B7BD-7964580EDE4F}" destId="{5A260453-E824-4F8C-B1D9-E2176866C4B2}" srcOrd="1" destOrd="0" parTransId="{144B598D-B590-4C14-A7FF-0FA73F75D2F7}" sibTransId="{DC8B8DD4-48AF-4386-975D-89B10BB7A34C}"/>
    <dgm:cxn modelId="{0CB93DCD-6570-447A-A225-3560FFB91CE5}" type="presOf" srcId="{5A260453-E824-4F8C-B1D9-E2176866C4B2}" destId="{41C0683C-1CAC-4C2C-B990-D23E3C099915}" srcOrd="0" destOrd="0" presId="urn:microsoft.com/office/officeart/2005/8/layout/pyramid1"/>
    <dgm:cxn modelId="{63236636-4467-40F2-8C8E-25CF94DFF4FF}" type="presParOf" srcId="{B756C77C-3290-4C8E-B0FD-7FB275F7F1B9}" destId="{428EB34D-D382-4A9B-A8B9-CA9EA3892704}" srcOrd="0" destOrd="0" presId="urn:microsoft.com/office/officeart/2005/8/layout/pyramid1"/>
    <dgm:cxn modelId="{03A131CA-22EA-4B06-BC72-735D18FE5B8D}" type="presParOf" srcId="{428EB34D-D382-4A9B-A8B9-CA9EA3892704}" destId="{F7DC9F17-DEE5-4671-8BCA-6852A136D3C2}" srcOrd="0" destOrd="0" presId="urn:microsoft.com/office/officeart/2005/8/layout/pyramid1"/>
    <dgm:cxn modelId="{52D11C79-A495-49AE-8DF9-9669ACC16691}" type="presParOf" srcId="{428EB34D-D382-4A9B-A8B9-CA9EA3892704}" destId="{E8E013B3-5197-45DF-8C5F-B59E3AAFBF9F}" srcOrd="1" destOrd="0" presId="urn:microsoft.com/office/officeart/2005/8/layout/pyramid1"/>
    <dgm:cxn modelId="{B751549B-8BD5-4C34-8C2B-87C4997F9AF1}" type="presParOf" srcId="{B756C77C-3290-4C8E-B0FD-7FB275F7F1B9}" destId="{203A8327-E3E8-4E85-A502-17E71C85F79E}" srcOrd="1" destOrd="0" presId="urn:microsoft.com/office/officeart/2005/8/layout/pyramid1"/>
    <dgm:cxn modelId="{D1A5DD63-4E38-4639-BBCF-1EEA7F5C5F3D}" type="presParOf" srcId="{203A8327-E3E8-4E85-A502-17E71C85F79E}" destId="{41C0683C-1CAC-4C2C-B990-D23E3C099915}" srcOrd="0" destOrd="0" presId="urn:microsoft.com/office/officeart/2005/8/layout/pyramid1"/>
    <dgm:cxn modelId="{BA4D6F6A-AB18-4B6E-BC85-BF4C0C88610C}" type="presParOf" srcId="{203A8327-E3E8-4E85-A502-17E71C85F79E}" destId="{802522B8-7836-43FD-A80D-2A7A9EFEE54F}" srcOrd="1" destOrd="0" presId="urn:microsoft.com/office/officeart/2005/8/layout/pyramid1"/>
    <dgm:cxn modelId="{D198658E-40A1-42EB-9994-25B85E516EB5}" type="presParOf" srcId="{B756C77C-3290-4C8E-B0FD-7FB275F7F1B9}" destId="{069E3EA8-E5CB-4E81-8E1F-0EFC38C126A0}" srcOrd="2" destOrd="0" presId="urn:microsoft.com/office/officeart/2005/8/layout/pyramid1"/>
    <dgm:cxn modelId="{43513A0C-02FC-4CB4-B61B-0179E54722F8}" type="presParOf" srcId="{069E3EA8-E5CB-4E81-8E1F-0EFC38C126A0}" destId="{FB030DA6-62DE-4E14-9B6F-FB8CB0102AC3}" srcOrd="0" destOrd="0" presId="urn:microsoft.com/office/officeart/2005/8/layout/pyramid1"/>
    <dgm:cxn modelId="{BAD356F3-AA55-45B5-994F-99CF99011C75}" type="presParOf" srcId="{069E3EA8-E5CB-4E81-8E1F-0EFC38C126A0}" destId="{381157E5-00DF-4D0F-A850-9461814828BB}" srcOrd="1" destOrd="0" presId="urn:microsoft.com/office/officeart/2005/8/layout/pyramid1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1F16B-27A3-4F11-B567-73CEDEAA9D07}">
      <dsp:nvSpPr>
        <dsp:cNvPr id="0" name=""/>
        <dsp:cNvSpPr/>
      </dsp:nvSpPr>
      <dsp:spPr>
        <a:xfrm>
          <a:off x="1979611" y="192141"/>
          <a:ext cx="2736793" cy="950452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19A5C-A378-4A57-8623-1F85DBC00D1B}">
      <dsp:nvSpPr>
        <dsp:cNvPr id="0" name=""/>
        <dsp:cNvSpPr/>
      </dsp:nvSpPr>
      <dsp:spPr>
        <a:xfrm>
          <a:off x="3244237" y="2701749"/>
          <a:ext cx="530386" cy="339447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D575C-4E27-4CFC-B4F9-F5498DE38027}">
      <dsp:nvSpPr>
        <dsp:cNvPr id="0" name=""/>
        <dsp:cNvSpPr/>
      </dsp:nvSpPr>
      <dsp:spPr>
        <a:xfrm>
          <a:off x="2079324" y="2791034"/>
          <a:ext cx="2545854" cy="636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 </a:t>
          </a:r>
          <a:r>
            <a:rPr lang="ru-RU" sz="13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консолидированный</a:t>
          </a:r>
          <a:r>
            <a:rPr lang="ru-RU" sz="1300" b="1" i="1" kern="1200" dirty="0" smtClean="0"/>
            <a:t>  бюджет 3706,3 миллионов рублей</a:t>
          </a:r>
          <a:endParaRPr lang="ru-RU" sz="1300" kern="1200" dirty="0"/>
        </a:p>
      </dsp:txBody>
      <dsp:txXfrm>
        <a:off x="2079324" y="2791034"/>
        <a:ext cx="2545854" cy="636463"/>
      </dsp:txXfrm>
    </dsp:sp>
    <dsp:sp modelId="{EDF0CE85-09BF-4086-8E65-3E24761C3CE7}">
      <dsp:nvSpPr>
        <dsp:cNvPr id="0" name=""/>
        <dsp:cNvSpPr/>
      </dsp:nvSpPr>
      <dsp:spPr>
        <a:xfrm>
          <a:off x="3530859" y="237474"/>
          <a:ext cx="2035639" cy="1195622"/>
        </a:xfrm>
        <a:prstGeom prst="ellipse">
          <a:avLst/>
        </a:prstGeom>
        <a:gradFill rotWithShape="1">
          <a:gsLst>
            <a:gs pos="0">
              <a:schemeClr val="accent6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6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chemeClr val="accent6">
                <a:shade val="73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2602,9</a:t>
          </a:r>
          <a:r>
            <a:rPr lang="ru-RU" sz="1600" b="1" kern="1200" cap="none" spc="0" dirty="0" smtClean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rPr>
            <a:t>  бюджет района</a:t>
          </a:r>
          <a:endParaRPr lang="ru-RU" sz="1600" b="1" kern="1200" cap="none" spc="0" dirty="0">
            <a:ln w="11430"/>
            <a:solidFill>
              <a:schemeClr val="tx1"/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endParaRPr>
        </a:p>
      </dsp:txBody>
      <dsp:txXfrm>
        <a:off x="3828971" y="412569"/>
        <a:ext cx="1439415" cy="845432"/>
      </dsp:txXfrm>
    </dsp:sp>
    <dsp:sp modelId="{29AD7783-0657-41AB-81FE-574572A8F0EB}">
      <dsp:nvSpPr>
        <dsp:cNvPr id="0" name=""/>
        <dsp:cNvSpPr/>
      </dsp:nvSpPr>
      <dsp:spPr>
        <a:xfrm flipH="1">
          <a:off x="1375314" y="399493"/>
          <a:ext cx="1058833" cy="936212"/>
        </a:xfrm>
        <a:prstGeom prst="ellipse">
          <a:avLst/>
        </a:prstGeom>
        <a:gradFill rotWithShape="1">
          <a:gsLst>
            <a:gs pos="0">
              <a:schemeClr val="accent3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3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rPr>
            <a:t>495,1 сельские  </a:t>
          </a:r>
          <a:r>
            <a:rPr lang="ru-RU" sz="700" b="1" kern="1200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поселения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 cap="all" spc="0" dirty="0">
            <a:ln w="0"/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endParaRPr>
        </a:p>
      </dsp:txBody>
      <dsp:txXfrm>
        <a:off x="1530377" y="536598"/>
        <a:ext cx="748707" cy="662002"/>
      </dsp:txXfrm>
    </dsp:sp>
    <dsp:sp modelId="{0994FAF1-DF7A-42F4-B8EB-CE9FD93EB6F3}">
      <dsp:nvSpPr>
        <dsp:cNvPr id="0" name=""/>
        <dsp:cNvSpPr/>
      </dsp:nvSpPr>
      <dsp:spPr>
        <a:xfrm>
          <a:off x="2355029" y="345488"/>
          <a:ext cx="1267252" cy="994582"/>
        </a:xfrm>
        <a:prstGeom prst="ellipse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rPr>
            <a:t>798,4        </a:t>
          </a:r>
          <a:r>
            <a:rPr lang="ru-RU" sz="1200" b="0" kern="1200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городские</a:t>
          </a:r>
          <a:r>
            <a:rPr lang="ru-RU" sz="1200" b="1" kern="1200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rPr>
            <a:t> поселения</a:t>
          </a:r>
          <a:endParaRPr lang="ru-RU" sz="1200" b="1" kern="12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</a:endParaRPr>
        </a:p>
      </dsp:txBody>
      <dsp:txXfrm>
        <a:off x="2540614" y="491141"/>
        <a:ext cx="896082" cy="703276"/>
      </dsp:txXfrm>
    </dsp:sp>
    <dsp:sp modelId="{7573D5C5-8F5E-405A-964B-5CB9604036C2}">
      <dsp:nvSpPr>
        <dsp:cNvPr id="0" name=""/>
        <dsp:cNvSpPr/>
      </dsp:nvSpPr>
      <dsp:spPr>
        <a:xfrm>
          <a:off x="705954" y="124084"/>
          <a:ext cx="5508583" cy="2593094"/>
        </a:xfrm>
        <a:prstGeom prst="funnel">
          <a:avLst/>
        </a:prstGeom>
        <a:gradFill rotWithShape="1">
          <a:gsLst>
            <a:gs pos="0">
              <a:schemeClr val="accent4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4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EDF53-6CEB-42AE-8D8E-BC0DE16C98C7}">
      <dsp:nvSpPr>
        <dsp:cNvPr id="0" name=""/>
        <dsp:cNvSpPr/>
      </dsp:nvSpPr>
      <dsp:spPr>
        <a:xfrm rot="5400000">
          <a:off x="-120501" y="121236"/>
          <a:ext cx="803346" cy="562342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26,0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81905"/>
        <a:ext cx="562342" cy="241004"/>
      </dsp:txXfrm>
    </dsp:sp>
    <dsp:sp modelId="{F2F237C5-A6CC-4A5E-A401-686F22A107E1}">
      <dsp:nvSpPr>
        <dsp:cNvPr id="0" name=""/>
        <dsp:cNvSpPr/>
      </dsp:nvSpPr>
      <dsp:spPr>
        <a:xfrm rot="5400000">
          <a:off x="3404459" y="-2841382"/>
          <a:ext cx="522175" cy="6206409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комфортной городской среды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2342" y="26225"/>
        <a:ext cx="6180919" cy="471195"/>
      </dsp:txXfrm>
    </dsp:sp>
    <dsp:sp modelId="{F65BA5D0-F8A8-4F46-AE69-23884D5BFAD9}">
      <dsp:nvSpPr>
        <dsp:cNvPr id="0" name=""/>
        <dsp:cNvSpPr/>
      </dsp:nvSpPr>
      <dsp:spPr>
        <a:xfrm rot="5400000">
          <a:off x="-120501" y="825058"/>
          <a:ext cx="803346" cy="562342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20,4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985727"/>
        <a:ext cx="562342" cy="241004"/>
      </dsp:txXfrm>
    </dsp:sp>
    <dsp:sp modelId="{B0901BAB-D9D0-4CB4-AFAA-EFD53473B8A1}">
      <dsp:nvSpPr>
        <dsp:cNvPr id="0" name=""/>
        <dsp:cNvSpPr/>
      </dsp:nvSpPr>
      <dsp:spPr>
        <a:xfrm rot="5400000">
          <a:off x="3404459" y="-2137560"/>
          <a:ext cx="522175" cy="6206409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Ремонты дорог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2342" y="730047"/>
        <a:ext cx="6180919" cy="471195"/>
      </dsp:txXfrm>
    </dsp:sp>
    <dsp:sp modelId="{4645F89B-A518-4F58-855B-CF2127452455}">
      <dsp:nvSpPr>
        <dsp:cNvPr id="0" name=""/>
        <dsp:cNvSpPr/>
      </dsp:nvSpPr>
      <dsp:spPr>
        <a:xfrm rot="5400000">
          <a:off x="-120501" y="1528879"/>
          <a:ext cx="803346" cy="562342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18,3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689548"/>
        <a:ext cx="562342" cy="241004"/>
      </dsp:txXfrm>
    </dsp:sp>
    <dsp:sp modelId="{EE375291-EED2-4FBD-9D5C-C712EB1A6622}">
      <dsp:nvSpPr>
        <dsp:cNvPr id="0" name=""/>
        <dsp:cNvSpPr/>
      </dsp:nvSpPr>
      <dsp:spPr>
        <a:xfrm rot="5400000">
          <a:off x="3404459" y="-1433739"/>
          <a:ext cx="522175" cy="6206409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субсидий гражданам на приобретение жилья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2342" y="1433868"/>
        <a:ext cx="6180919" cy="471195"/>
      </dsp:txXfrm>
    </dsp:sp>
    <dsp:sp modelId="{4E0D032F-2B3E-4B6A-889C-63FCAE393ADA}">
      <dsp:nvSpPr>
        <dsp:cNvPr id="0" name=""/>
        <dsp:cNvSpPr/>
      </dsp:nvSpPr>
      <dsp:spPr>
        <a:xfrm rot="5400000">
          <a:off x="-120501" y="2232701"/>
          <a:ext cx="803346" cy="562342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46,9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393370"/>
        <a:ext cx="562342" cy="241004"/>
      </dsp:txXfrm>
    </dsp:sp>
    <dsp:sp modelId="{80883140-4A6E-4CD8-815B-686CAFB16808}">
      <dsp:nvSpPr>
        <dsp:cNvPr id="0" name=""/>
        <dsp:cNvSpPr/>
      </dsp:nvSpPr>
      <dsp:spPr>
        <a:xfrm rot="5400000">
          <a:off x="3404459" y="-729917"/>
          <a:ext cx="522175" cy="6206409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Установка автоматизированных тепловых пунктов в многоквартирных домах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2342" y="2137690"/>
        <a:ext cx="6180919" cy="471195"/>
      </dsp:txXfrm>
    </dsp:sp>
    <dsp:sp modelId="{0F4B0B54-FBDE-4C05-A752-21CBD0A79D16}">
      <dsp:nvSpPr>
        <dsp:cNvPr id="0" name=""/>
        <dsp:cNvSpPr/>
      </dsp:nvSpPr>
      <dsp:spPr>
        <a:xfrm rot="5400000">
          <a:off x="-120501" y="2936523"/>
          <a:ext cx="803346" cy="562342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6,8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097192"/>
        <a:ext cx="562342" cy="241004"/>
      </dsp:txXfrm>
    </dsp:sp>
    <dsp:sp modelId="{8F3DC499-E9FE-4DFA-9482-2C765E1017CE}">
      <dsp:nvSpPr>
        <dsp:cNvPr id="0" name=""/>
        <dsp:cNvSpPr/>
      </dsp:nvSpPr>
      <dsp:spPr>
        <a:xfrm rot="5400000">
          <a:off x="3404459" y="-26095"/>
          <a:ext cx="522175" cy="6206409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Выплаты стимулирующего характера работникам учреждений культуры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2342" y="2841512"/>
        <a:ext cx="6180919" cy="471195"/>
      </dsp:txXfrm>
    </dsp:sp>
    <dsp:sp modelId="{002005DA-E811-443C-9D96-6BA26FF881B1}">
      <dsp:nvSpPr>
        <dsp:cNvPr id="0" name=""/>
        <dsp:cNvSpPr/>
      </dsp:nvSpPr>
      <dsp:spPr>
        <a:xfrm rot="5400000">
          <a:off x="-120501" y="3640345"/>
          <a:ext cx="803346" cy="562342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3,1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801014"/>
        <a:ext cx="562342" cy="241004"/>
      </dsp:txXfrm>
    </dsp:sp>
    <dsp:sp modelId="{C2BCE966-894A-404A-88F7-08129A137E94}">
      <dsp:nvSpPr>
        <dsp:cNvPr id="0" name=""/>
        <dsp:cNvSpPr/>
      </dsp:nvSpPr>
      <dsp:spPr>
        <a:xfrm rot="5400000">
          <a:off x="3404459" y="677725"/>
          <a:ext cx="522175" cy="6206409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газопроводов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2342" y="3545332"/>
        <a:ext cx="6180919" cy="4711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68BF0-1826-42CE-8AFF-C9FA3F261A56}">
      <dsp:nvSpPr>
        <dsp:cNvPr id="0" name=""/>
        <dsp:cNvSpPr/>
      </dsp:nvSpPr>
      <dsp:spPr>
        <a:xfrm>
          <a:off x="-3836843" y="-643073"/>
          <a:ext cx="4572970" cy="4572970"/>
        </a:xfrm>
        <a:prstGeom prst="blockArc">
          <a:avLst>
            <a:gd name="adj1" fmla="val 18900000"/>
            <a:gd name="adj2" fmla="val 2700000"/>
            <a:gd name="adj3" fmla="val 472"/>
          </a:avLst>
        </a:pr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EF144E-C819-4F94-B0AF-30D2D210565B}">
      <dsp:nvSpPr>
        <dsp:cNvPr id="0" name=""/>
        <dsp:cNvSpPr/>
      </dsp:nvSpPr>
      <dsp:spPr>
        <a:xfrm>
          <a:off x="473384" y="339447"/>
          <a:ext cx="2510953" cy="67889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8872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Кингисеппское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3384" y="339447"/>
        <a:ext cx="2510953" cy="678894"/>
      </dsp:txXfrm>
    </dsp:sp>
    <dsp:sp modelId="{CBE97843-760C-4137-A9FB-365C333F3E0D}">
      <dsp:nvSpPr>
        <dsp:cNvPr id="0" name=""/>
        <dsp:cNvSpPr/>
      </dsp:nvSpPr>
      <dsp:spPr>
        <a:xfrm>
          <a:off x="49075" y="254585"/>
          <a:ext cx="848618" cy="848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998EA4-EB11-4999-AD48-3E5369DAE156}">
      <dsp:nvSpPr>
        <dsp:cNvPr id="0" name=""/>
        <dsp:cNvSpPr/>
      </dsp:nvSpPr>
      <dsp:spPr>
        <a:xfrm>
          <a:off x="720162" y="1357788"/>
          <a:ext cx="2264175" cy="678894"/>
        </a:xfrm>
        <a:prstGeom prst="rect">
          <a:avLst/>
        </a:prstGeom>
        <a:gradFill rotWithShape="0">
          <a:gsLst>
            <a:gs pos="0">
              <a:schemeClr val="accent2">
                <a:hueOff val="-4377215"/>
                <a:satOff val="-3950"/>
                <a:lumOff val="-881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hueOff val="-4377215"/>
                <a:satOff val="-3950"/>
                <a:lumOff val="-881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8872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Опольевское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0162" y="1357788"/>
        <a:ext cx="2264175" cy="678894"/>
      </dsp:txXfrm>
    </dsp:sp>
    <dsp:sp modelId="{8A39F01C-3B72-4054-B27B-A8A5A06EB2A5}">
      <dsp:nvSpPr>
        <dsp:cNvPr id="0" name=""/>
        <dsp:cNvSpPr/>
      </dsp:nvSpPr>
      <dsp:spPr>
        <a:xfrm>
          <a:off x="295853" y="1272927"/>
          <a:ext cx="848618" cy="848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-4377215"/>
              <a:satOff val="-3950"/>
              <a:lumOff val="-881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3622AF-DD8B-486F-A482-CCBC37911348}">
      <dsp:nvSpPr>
        <dsp:cNvPr id="0" name=""/>
        <dsp:cNvSpPr/>
      </dsp:nvSpPr>
      <dsp:spPr>
        <a:xfrm>
          <a:off x="473384" y="2376130"/>
          <a:ext cx="2510953" cy="678894"/>
        </a:xfrm>
        <a:prstGeom prst="rect">
          <a:avLst/>
        </a:prstGeom>
        <a:gradFill rotWithShape="0">
          <a:gsLst>
            <a:gs pos="0">
              <a:schemeClr val="accent2">
                <a:hueOff val="-8754431"/>
                <a:satOff val="-7900"/>
                <a:lumOff val="-1762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hueOff val="-8754431"/>
                <a:satOff val="-7900"/>
                <a:lumOff val="-1762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8872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Кингисеппский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муниципальный район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3384" y="2376130"/>
        <a:ext cx="2510953" cy="678894"/>
      </dsp:txXfrm>
    </dsp:sp>
    <dsp:sp modelId="{2FBD2076-5613-47FC-81D8-06B783340D14}">
      <dsp:nvSpPr>
        <dsp:cNvPr id="0" name=""/>
        <dsp:cNvSpPr/>
      </dsp:nvSpPr>
      <dsp:spPr>
        <a:xfrm>
          <a:off x="49075" y="2291268"/>
          <a:ext cx="848618" cy="848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-8754431"/>
              <a:satOff val="-7900"/>
              <a:lumOff val="-1762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573E3-C911-4968-958C-22F5A401AA01}">
      <dsp:nvSpPr>
        <dsp:cNvPr id="0" name=""/>
        <dsp:cNvSpPr/>
      </dsp:nvSpPr>
      <dsp:spPr>
        <a:xfrm>
          <a:off x="61765" y="529903"/>
          <a:ext cx="821755" cy="8143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Сельские поселения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114,9 млн. рублей</a:t>
          </a:r>
          <a:endParaRPr lang="ru-RU" sz="1000" b="1" kern="1200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108" y="649160"/>
        <a:ext cx="581069" cy="575826"/>
      </dsp:txXfrm>
    </dsp:sp>
    <dsp:sp modelId="{9AF7FFB3-BC96-4344-9C28-90E46F959656}">
      <dsp:nvSpPr>
        <dsp:cNvPr id="0" name=""/>
        <dsp:cNvSpPr/>
      </dsp:nvSpPr>
      <dsp:spPr>
        <a:xfrm>
          <a:off x="855347" y="813894"/>
          <a:ext cx="446610" cy="446610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914545" y="984678"/>
        <a:ext cx="328214" cy="105042"/>
      </dsp:txXfrm>
    </dsp:sp>
    <dsp:sp modelId="{4AD960BF-31A3-4F0A-A0D8-2938A080A90D}">
      <dsp:nvSpPr>
        <dsp:cNvPr id="0" name=""/>
        <dsp:cNvSpPr/>
      </dsp:nvSpPr>
      <dsp:spPr>
        <a:xfrm>
          <a:off x="1317395" y="505324"/>
          <a:ext cx="1069308" cy="9671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Городские поселения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365,9 млн.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endParaRPr lang="ru-RU" sz="1400" b="1" kern="1200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3992" y="646954"/>
        <a:ext cx="756114" cy="683851"/>
      </dsp:txXfrm>
    </dsp:sp>
    <dsp:sp modelId="{4809E8D7-D53B-4734-8026-B7172DB3AB00}">
      <dsp:nvSpPr>
        <dsp:cNvPr id="0" name=""/>
        <dsp:cNvSpPr/>
      </dsp:nvSpPr>
      <dsp:spPr>
        <a:xfrm>
          <a:off x="2414776" y="813894"/>
          <a:ext cx="446610" cy="446610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2473974" y="984678"/>
        <a:ext cx="328214" cy="105042"/>
      </dsp:txXfrm>
    </dsp:sp>
    <dsp:sp modelId="{71024682-2A21-4CD9-AE22-B8057381C858}">
      <dsp:nvSpPr>
        <dsp:cNvPr id="0" name=""/>
        <dsp:cNvSpPr/>
      </dsp:nvSpPr>
      <dsp:spPr>
        <a:xfrm>
          <a:off x="2834823" y="550906"/>
          <a:ext cx="960181" cy="9599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РАЙОН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347,6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1400" b="1" kern="1200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5438" y="691489"/>
        <a:ext cx="678951" cy="678792"/>
      </dsp:txXfrm>
    </dsp:sp>
    <dsp:sp modelId="{828DD0C3-F590-4349-86F4-67B13A51794D}">
      <dsp:nvSpPr>
        <dsp:cNvPr id="0" name=""/>
        <dsp:cNvSpPr/>
      </dsp:nvSpPr>
      <dsp:spPr>
        <a:xfrm>
          <a:off x="3823078" y="855897"/>
          <a:ext cx="446610" cy="446610"/>
        </a:xfrm>
        <a:prstGeom prst="mathEqual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3882276" y="947899"/>
        <a:ext cx="328214" cy="262606"/>
      </dsp:txXfrm>
    </dsp:sp>
    <dsp:sp modelId="{7AA19272-88EB-4458-9D94-5E738DEE1F99}">
      <dsp:nvSpPr>
        <dsp:cNvPr id="0" name=""/>
        <dsp:cNvSpPr/>
      </dsp:nvSpPr>
      <dsp:spPr>
        <a:xfrm>
          <a:off x="4411143" y="420314"/>
          <a:ext cx="1601452" cy="13051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828,4 млн. рублей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5670" y="611449"/>
        <a:ext cx="1132398" cy="9228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0C88A-E2A8-4CEF-9FE5-3FE4001956B5}">
      <dsp:nvSpPr>
        <dsp:cNvPr id="0" name=""/>
        <dsp:cNvSpPr/>
      </dsp:nvSpPr>
      <dsp:spPr>
        <a:xfrm>
          <a:off x="0" y="0"/>
          <a:ext cx="3394471" cy="3394471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1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1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A9BFA5D9-D539-49E7-8ED3-C5FE1AF568F2}">
      <dsp:nvSpPr>
        <dsp:cNvPr id="0" name=""/>
        <dsp:cNvSpPr/>
      </dsp:nvSpPr>
      <dsp:spPr>
        <a:xfrm>
          <a:off x="1697235" y="0"/>
          <a:ext cx="4474964" cy="3394471"/>
        </a:xfrm>
        <a:prstGeom prst="rect">
          <a:avLst/>
        </a:prstGeom>
        <a:gradFill rotWithShape="1">
          <a:gsLst>
            <a:gs pos="0">
              <a:schemeClr val="accent1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1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7235" y="0"/>
        <a:ext cx="2237482" cy="1018343"/>
      </dsp:txXfrm>
    </dsp:sp>
    <dsp:sp modelId="{E52C18F2-D8B1-4CA7-9EBF-90FB9E9DFEC8}">
      <dsp:nvSpPr>
        <dsp:cNvPr id="0" name=""/>
        <dsp:cNvSpPr/>
      </dsp:nvSpPr>
      <dsp:spPr>
        <a:xfrm>
          <a:off x="594033" y="1018343"/>
          <a:ext cx="2206404" cy="2206404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C71C87DA-CED4-4B7F-A4B9-4E024CE0A22C}">
      <dsp:nvSpPr>
        <dsp:cNvPr id="0" name=""/>
        <dsp:cNvSpPr/>
      </dsp:nvSpPr>
      <dsp:spPr>
        <a:xfrm>
          <a:off x="1697235" y="1018343"/>
          <a:ext cx="4474964" cy="2206404"/>
        </a:xfrm>
        <a:prstGeom prst="rect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7235" y="1018343"/>
        <a:ext cx="2237482" cy="1018340"/>
      </dsp:txXfrm>
    </dsp:sp>
    <dsp:sp modelId="{648CBF5A-4A9C-41A7-8E8D-6150F813E01E}">
      <dsp:nvSpPr>
        <dsp:cNvPr id="0" name=""/>
        <dsp:cNvSpPr/>
      </dsp:nvSpPr>
      <dsp:spPr>
        <a:xfrm>
          <a:off x="1188065" y="2036684"/>
          <a:ext cx="1018340" cy="1018340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3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3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656D4306-7815-4E14-A943-C25643590E49}">
      <dsp:nvSpPr>
        <dsp:cNvPr id="0" name=""/>
        <dsp:cNvSpPr/>
      </dsp:nvSpPr>
      <dsp:spPr>
        <a:xfrm>
          <a:off x="1697235" y="2036684"/>
          <a:ext cx="4474964" cy="1018340"/>
        </a:xfrm>
        <a:prstGeom prst="rect">
          <a:avLst/>
        </a:prstGeom>
        <a:gradFill rotWithShape="1">
          <a:gsLst>
            <a:gs pos="0">
              <a:schemeClr val="accent3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3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Профицит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7235" y="2036684"/>
        <a:ext cx="2237482" cy="1018340"/>
      </dsp:txXfrm>
    </dsp:sp>
    <dsp:sp modelId="{53EF4D01-9455-47A7-A6CD-870C79E2ABBB}">
      <dsp:nvSpPr>
        <dsp:cNvPr id="0" name=""/>
        <dsp:cNvSpPr/>
      </dsp:nvSpPr>
      <dsp:spPr>
        <a:xfrm>
          <a:off x="3934717" y="0"/>
          <a:ext cx="2237482" cy="1018343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2 602,9</a:t>
          </a:r>
          <a:endParaRPr lang="ru-RU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4717" y="0"/>
        <a:ext cx="2237482" cy="1018343"/>
      </dsp:txXfrm>
    </dsp:sp>
    <dsp:sp modelId="{ED2A2B7C-3F58-4751-B31E-E1C12337687A}">
      <dsp:nvSpPr>
        <dsp:cNvPr id="0" name=""/>
        <dsp:cNvSpPr/>
      </dsp:nvSpPr>
      <dsp:spPr>
        <a:xfrm>
          <a:off x="3934717" y="1018343"/>
          <a:ext cx="2237482" cy="1018340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2312,8</a:t>
          </a:r>
          <a:endParaRPr lang="ru-RU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4717" y="1018343"/>
        <a:ext cx="2237482" cy="1018340"/>
      </dsp:txXfrm>
    </dsp:sp>
    <dsp:sp modelId="{D1136273-7C8B-4439-85DD-2CEB86F776B9}">
      <dsp:nvSpPr>
        <dsp:cNvPr id="0" name=""/>
        <dsp:cNvSpPr/>
      </dsp:nvSpPr>
      <dsp:spPr>
        <a:xfrm>
          <a:off x="3934717" y="2036684"/>
          <a:ext cx="2237482" cy="1018340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290,1</a:t>
          </a:r>
          <a:endParaRPr lang="ru-RU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4717" y="2036684"/>
        <a:ext cx="2237482" cy="1018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6BE48-C93A-4D5F-AB4C-B8735971A191}">
      <dsp:nvSpPr>
        <dsp:cNvPr id="0" name=""/>
        <dsp:cNvSpPr/>
      </dsp:nvSpPr>
      <dsp:spPr>
        <a:xfrm>
          <a:off x="1088" y="66"/>
          <a:ext cx="3026772" cy="16557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1 548,1  (млн. </a:t>
          </a:r>
          <a:r>
            <a:rPr lang="ru-RU" sz="45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r>
            <a:rPr lang="ru-RU" sz="4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4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585" y="48563"/>
        <a:ext cx="2929778" cy="1558805"/>
      </dsp:txXfrm>
    </dsp:sp>
    <dsp:sp modelId="{10FE0C8A-2A12-4CB7-8CDB-6BAE7E9E2E03}">
      <dsp:nvSpPr>
        <dsp:cNvPr id="0" name=""/>
        <dsp:cNvSpPr/>
      </dsp:nvSpPr>
      <dsp:spPr>
        <a:xfrm>
          <a:off x="1088" y="1738606"/>
          <a:ext cx="955420" cy="165579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      1 090,1</a:t>
          </a:r>
          <a:endParaRPr lang="ru-RU" sz="12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71" y="1766589"/>
        <a:ext cx="899454" cy="1599833"/>
      </dsp:txXfrm>
    </dsp:sp>
    <dsp:sp modelId="{D5852C19-AF5D-49BD-9445-950922C1E343}">
      <dsp:nvSpPr>
        <dsp:cNvPr id="0" name=""/>
        <dsp:cNvSpPr/>
      </dsp:nvSpPr>
      <dsp:spPr>
        <a:xfrm>
          <a:off x="1036764" y="1738606"/>
          <a:ext cx="955420" cy="16557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3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254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 347,6</a:t>
          </a:r>
          <a:endParaRPr lang="ru-RU" sz="12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4747" y="1766589"/>
        <a:ext cx="899454" cy="1599833"/>
      </dsp:txXfrm>
    </dsp:sp>
    <dsp:sp modelId="{0741F088-445B-4ABA-99B3-19B711C9A84C}">
      <dsp:nvSpPr>
        <dsp:cNvPr id="0" name=""/>
        <dsp:cNvSpPr/>
      </dsp:nvSpPr>
      <dsp:spPr>
        <a:xfrm>
          <a:off x="2073529" y="1738672"/>
          <a:ext cx="955420" cy="16557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ИМБТ – 110,4</a:t>
          </a:r>
          <a:endParaRPr lang="ru-RU" sz="12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1512" y="1766655"/>
        <a:ext cx="899454" cy="15998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C5A62-CAA1-4E38-B253-220D0990D7C7}">
      <dsp:nvSpPr>
        <dsp:cNvPr id="0" name=""/>
        <dsp:cNvSpPr/>
      </dsp:nvSpPr>
      <dsp:spPr>
        <a:xfrm rot="5400000">
          <a:off x="-144198" y="146343"/>
          <a:ext cx="961325" cy="672927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164,8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338608"/>
        <a:ext cx="672927" cy="288398"/>
      </dsp:txXfrm>
    </dsp:sp>
    <dsp:sp modelId="{414B5C29-AE0D-455D-8A1B-A0FADB5EF4BF}">
      <dsp:nvSpPr>
        <dsp:cNvPr id="0" name=""/>
        <dsp:cNvSpPr/>
      </dsp:nvSpPr>
      <dsp:spPr>
        <a:xfrm rot="5400000">
          <a:off x="3110133" y="-2435060"/>
          <a:ext cx="624861" cy="5499272"/>
        </a:xfrm>
        <a:prstGeom prst="round2SameRect">
          <a:avLst/>
        </a:prstGeom>
        <a:gradFill rotWithShape="1">
          <a:gsLst>
            <a:gs pos="0">
              <a:schemeClr val="accent5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5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школы в дер. Большая </a:t>
          </a:r>
          <a:r>
            <a:rPr lang="ru-RU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Пустомержа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72928" y="32648"/>
        <a:ext cx="5468769" cy="563855"/>
      </dsp:txXfrm>
    </dsp:sp>
    <dsp:sp modelId="{6FCE089C-1C77-4075-A497-4D7B508DBAD6}">
      <dsp:nvSpPr>
        <dsp:cNvPr id="0" name=""/>
        <dsp:cNvSpPr/>
      </dsp:nvSpPr>
      <dsp:spPr>
        <a:xfrm rot="5400000">
          <a:off x="-144198" y="955962"/>
          <a:ext cx="961325" cy="672927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150,3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1148227"/>
        <a:ext cx="672927" cy="288398"/>
      </dsp:txXfrm>
    </dsp:sp>
    <dsp:sp modelId="{5D6E1BA6-120F-428B-9B49-5521D4A26E6C}">
      <dsp:nvSpPr>
        <dsp:cNvPr id="0" name=""/>
        <dsp:cNvSpPr/>
      </dsp:nvSpPr>
      <dsp:spPr>
        <a:xfrm rot="5400000">
          <a:off x="3110133" y="-1625441"/>
          <a:ext cx="624861" cy="5499272"/>
        </a:xfrm>
        <a:prstGeom prst="round2SameRect">
          <a:avLst/>
        </a:prstGeom>
        <a:gradFill rotWithShape="1">
          <a:gsLst>
            <a:gs pos="0">
              <a:schemeClr val="accent5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5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бассейна в г. Кингисепп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72928" y="842267"/>
        <a:ext cx="5468769" cy="563855"/>
      </dsp:txXfrm>
    </dsp:sp>
    <dsp:sp modelId="{DBAFB379-14DA-40CC-830C-EF91D6C861E2}">
      <dsp:nvSpPr>
        <dsp:cNvPr id="0" name=""/>
        <dsp:cNvSpPr/>
      </dsp:nvSpPr>
      <dsp:spPr>
        <a:xfrm rot="5400000">
          <a:off x="-144198" y="1765581"/>
          <a:ext cx="961325" cy="672927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15,5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1957846"/>
        <a:ext cx="672927" cy="288398"/>
      </dsp:txXfrm>
    </dsp:sp>
    <dsp:sp modelId="{0EC36E1E-1D30-4735-B408-443733BB0F58}">
      <dsp:nvSpPr>
        <dsp:cNvPr id="0" name=""/>
        <dsp:cNvSpPr/>
      </dsp:nvSpPr>
      <dsp:spPr>
        <a:xfrm rot="5400000">
          <a:off x="3110133" y="-815822"/>
          <a:ext cx="624861" cy="5499272"/>
        </a:xfrm>
        <a:prstGeom prst="round2SameRect">
          <a:avLst/>
        </a:prstGeom>
        <a:gradFill rotWithShape="1">
          <a:gsLst>
            <a:gs pos="0">
              <a:schemeClr val="accent5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5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жилья для детей сирот и детей, оставшихся без попечения родителей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72928" y="1651886"/>
        <a:ext cx="5468769" cy="563855"/>
      </dsp:txXfrm>
    </dsp:sp>
    <dsp:sp modelId="{A80EFEE1-F653-4C65-8290-8CB0AB4E0CC8}">
      <dsp:nvSpPr>
        <dsp:cNvPr id="0" name=""/>
        <dsp:cNvSpPr/>
      </dsp:nvSpPr>
      <dsp:spPr>
        <a:xfrm rot="5400000">
          <a:off x="-144198" y="2575200"/>
          <a:ext cx="961325" cy="672927"/>
        </a:xfrm>
        <a:prstGeom prst="chevron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15,0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2767465"/>
        <a:ext cx="672927" cy="288398"/>
      </dsp:txXfrm>
    </dsp:sp>
    <dsp:sp modelId="{D2604804-11EC-45CD-BA36-92A737B7418C}">
      <dsp:nvSpPr>
        <dsp:cNvPr id="0" name=""/>
        <dsp:cNvSpPr/>
      </dsp:nvSpPr>
      <dsp:spPr>
        <a:xfrm rot="5400000">
          <a:off x="3110133" y="-6203"/>
          <a:ext cx="624861" cy="5499272"/>
        </a:xfrm>
        <a:prstGeom prst="round2SameRect">
          <a:avLst/>
        </a:prstGeom>
        <a:gradFill rotWithShape="1">
          <a:gsLst>
            <a:gs pos="0">
              <a:schemeClr val="accent5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5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материально-технической базы учреждений образования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72928" y="2461506"/>
        <a:ext cx="5468769" cy="5638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6F976-229D-439D-B1F6-7D69DEB259EC}">
      <dsp:nvSpPr>
        <dsp:cNvPr id="0" name=""/>
        <dsp:cNvSpPr/>
      </dsp:nvSpPr>
      <dsp:spPr>
        <a:xfrm>
          <a:off x="3265619" y="1840029"/>
          <a:ext cx="1233898" cy="12338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40,4 млн. рублей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6319" y="2020729"/>
        <a:ext cx="872498" cy="872498"/>
      </dsp:txXfrm>
    </dsp:sp>
    <dsp:sp modelId="{AFAE34AD-EA57-4F10-8369-C98CCCB05EEC}">
      <dsp:nvSpPr>
        <dsp:cNvPr id="0" name=""/>
        <dsp:cNvSpPr/>
      </dsp:nvSpPr>
      <dsp:spPr>
        <a:xfrm rot="16210772">
          <a:off x="3726389" y="1339225"/>
          <a:ext cx="318049" cy="419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3947" y="1470837"/>
        <a:ext cx="222634" cy="251715"/>
      </dsp:txXfrm>
    </dsp:sp>
    <dsp:sp modelId="{C156D0CC-6977-49BE-A15A-BE22FBF87BB6}">
      <dsp:nvSpPr>
        <dsp:cNvPr id="0" name=""/>
        <dsp:cNvSpPr/>
      </dsp:nvSpPr>
      <dsp:spPr>
        <a:xfrm>
          <a:off x="3223958" y="-89067"/>
          <a:ext cx="1329012" cy="13290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17,2 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8587" y="105562"/>
        <a:ext cx="939754" cy="939754"/>
      </dsp:txXfrm>
    </dsp:sp>
    <dsp:sp modelId="{AF416901-2A66-41B3-8AA2-85739383F29D}">
      <dsp:nvSpPr>
        <dsp:cNvPr id="0" name=""/>
        <dsp:cNvSpPr/>
      </dsp:nvSpPr>
      <dsp:spPr>
        <a:xfrm rot="18866963">
          <a:off x="4359903" y="1596666"/>
          <a:ext cx="321663" cy="419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4364" y="1715015"/>
        <a:ext cx="225164" cy="251715"/>
      </dsp:txXfrm>
    </dsp:sp>
    <dsp:sp modelId="{C9CB6921-A459-4B07-8FC4-B6F3ABC3F3EC}">
      <dsp:nvSpPr>
        <dsp:cNvPr id="0" name=""/>
        <dsp:cNvSpPr/>
      </dsp:nvSpPr>
      <dsp:spPr>
        <a:xfrm>
          <a:off x="4540447" y="444424"/>
          <a:ext cx="1329012" cy="13290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4,5 </a:t>
          </a:r>
        </a:p>
      </dsp:txBody>
      <dsp:txXfrm>
        <a:off x="4735076" y="639053"/>
        <a:ext cx="939754" cy="939754"/>
      </dsp:txXfrm>
    </dsp:sp>
    <dsp:sp modelId="{D9DE6B7F-69FF-4962-899F-A7EF3AC0C16F}">
      <dsp:nvSpPr>
        <dsp:cNvPr id="0" name=""/>
        <dsp:cNvSpPr/>
      </dsp:nvSpPr>
      <dsp:spPr>
        <a:xfrm rot="21574187">
          <a:off x="4624303" y="2240517"/>
          <a:ext cx="300678" cy="419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4304" y="2324761"/>
        <a:ext cx="210475" cy="251715"/>
      </dsp:txXfrm>
    </dsp:sp>
    <dsp:sp modelId="{69A83AA3-4B25-4629-B313-63157F4CD95B}">
      <dsp:nvSpPr>
        <dsp:cNvPr id="0" name=""/>
        <dsp:cNvSpPr/>
      </dsp:nvSpPr>
      <dsp:spPr>
        <a:xfrm>
          <a:off x="5066785" y="1778573"/>
          <a:ext cx="1333610" cy="13290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4,6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62088" y="1973202"/>
        <a:ext cx="943004" cy="939754"/>
      </dsp:txXfrm>
    </dsp:sp>
    <dsp:sp modelId="{CCBB3B33-6743-499B-B1E5-8098E0D8E3F4}">
      <dsp:nvSpPr>
        <dsp:cNvPr id="0" name=""/>
        <dsp:cNvSpPr/>
      </dsp:nvSpPr>
      <dsp:spPr>
        <a:xfrm rot="2702950">
          <a:off x="4366553" y="2896496"/>
          <a:ext cx="328363" cy="419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1009" y="2945543"/>
        <a:ext cx="229854" cy="251715"/>
      </dsp:txXfrm>
    </dsp:sp>
    <dsp:sp modelId="{C2DCE2FA-4ED5-4EC2-A92D-52B67B0C289C}">
      <dsp:nvSpPr>
        <dsp:cNvPr id="0" name=""/>
        <dsp:cNvSpPr/>
      </dsp:nvSpPr>
      <dsp:spPr>
        <a:xfrm>
          <a:off x="4561507" y="3138222"/>
          <a:ext cx="1326414" cy="13264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3,6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5756" y="3332471"/>
        <a:ext cx="937916" cy="937916"/>
      </dsp:txXfrm>
    </dsp:sp>
    <dsp:sp modelId="{A4511569-F996-4F39-9EE4-AF98F56F851B}">
      <dsp:nvSpPr>
        <dsp:cNvPr id="0" name=""/>
        <dsp:cNvSpPr/>
      </dsp:nvSpPr>
      <dsp:spPr>
        <a:xfrm rot="5426417">
          <a:off x="3711797" y="3163792"/>
          <a:ext cx="327456" cy="419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61293" y="3198580"/>
        <a:ext cx="229219" cy="251715"/>
      </dsp:txXfrm>
    </dsp:sp>
    <dsp:sp modelId="{87E5C4BB-ACE0-43B6-8078-30EA54B95C1D}">
      <dsp:nvSpPr>
        <dsp:cNvPr id="0" name=""/>
        <dsp:cNvSpPr/>
      </dsp:nvSpPr>
      <dsp:spPr>
        <a:xfrm>
          <a:off x="3204777" y="3691715"/>
          <a:ext cx="1326414" cy="132641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3,0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9026" y="3885964"/>
        <a:ext cx="937916" cy="937916"/>
      </dsp:txXfrm>
    </dsp:sp>
    <dsp:sp modelId="{B444A5B2-C667-4C22-9DED-8B4AD233978C}">
      <dsp:nvSpPr>
        <dsp:cNvPr id="0" name=""/>
        <dsp:cNvSpPr/>
      </dsp:nvSpPr>
      <dsp:spPr>
        <a:xfrm rot="8081882">
          <a:off x="3079248" y="2895848"/>
          <a:ext cx="322980" cy="419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161771" y="2945316"/>
        <a:ext cx="226086" cy="251715"/>
      </dsp:txXfrm>
    </dsp:sp>
    <dsp:sp modelId="{95ED2961-5CC1-4B7E-B55E-D1ECC6F9927E}">
      <dsp:nvSpPr>
        <dsp:cNvPr id="0" name=""/>
        <dsp:cNvSpPr/>
      </dsp:nvSpPr>
      <dsp:spPr>
        <a:xfrm>
          <a:off x="1889008" y="3134558"/>
          <a:ext cx="1326414" cy="13337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3,7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3257" y="3329880"/>
        <a:ext cx="937916" cy="943099"/>
      </dsp:txXfrm>
    </dsp:sp>
    <dsp:sp modelId="{E21DD024-B2A4-4D12-9EA5-F68B9711EDDC}">
      <dsp:nvSpPr>
        <dsp:cNvPr id="0" name=""/>
        <dsp:cNvSpPr/>
      </dsp:nvSpPr>
      <dsp:spPr>
        <a:xfrm rot="10785034">
          <a:off x="2815596" y="2251169"/>
          <a:ext cx="318022" cy="419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911003" y="2334866"/>
        <a:ext cx="222615" cy="251715"/>
      </dsp:txXfrm>
    </dsp:sp>
    <dsp:sp modelId="{BC2D50C9-042D-4F07-971B-3F984E91EA26}">
      <dsp:nvSpPr>
        <dsp:cNvPr id="0" name=""/>
        <dsp:cNvSpPr/>
      </dsp:nvSpPr>
      <dsp:spPr>
        <a:xfrm>
          <a:off x="1331851" y="1798308"/>
          <a:ext cx="1333743" cy="13337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1,0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27173" y="1993630"/>
        <a:ext cx="943099" cy="943099"/>
      </dsp:txXfrm>
    </dsp:sp>
    <dsp:sp modelId="{F131B874-994B-4F86-8C3D-F240450B40AD}">
      <dsp:nvSpPr>
        <dsp:cNvPr id="0" name=""/>
        <dsp:cNvSpPr/>
      </dsp:nvSpPr>
      <dsp:spPr>
        <a:xfrm rot="13497019">
          <a:off x="3082018" y="1606332"/>
          <a:ext cx="317108" cy="4195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163247" y="1723842"/>
        <a:ext cx="221976" cy="251715"/>
      </dsp:txXfrm>
    </dsp:sp>
    <dsp:sp modelId="{AF3EC409-CF15-4C7E-93C1-501B4A1D094B}">
      <dsp:nvSpPr>
        <dsp:cNvPr id="0" name=""/>
        <dsp:cNvSpPr/>
      </dsp:nvSpPr>
      <dsp:spPr>
        <a:xfrm>
          <a:off x="1887709" y="464424"/>
          <a:ext cx="1329012" cy="13290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2,8 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2338" y="659053"/>
        <a:ext cx="939754" cy="9397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0C88A-E2A8-4CEF-9FE5-3FE4001956B5}">
      <dsp:nvSpPr>
        <dsp:cNvPr id="0" name=""/>
        <dsp:cNvSpPr/>
      </dsp:nvSpPr>
      <dsp:spPr>
        <a:xfrm>
          <a:off x="0" y="112807"/>
          <a:ext cx="3882285" cy="3882285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3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3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A9BFA5D9-D539-49E7-8ED3-C5FE1AF568F2}">
      <dsp:nvSpPr>
        <dsp:cNvPr id="0" name=""/>
        <dsp:cNvSpPr/>
      </dsp:nvSpPr>
      <dsp:spPr>
        <a:xfrm>
          <a:off x="1941142" y="225614"/>
          <a:ext cx="4529333" cy="3882285"/>
        </a:xfrm>
        <a:prstGeom prst="rect">
          <a:avLst/>
        </a:prstGeom>
        <a:gradFill rotWithShape="1">
          <a:gsLst>
            <a:gs pos="0">
              <a:schemeClr val="accent3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3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</a:t>
          </a:r>
          <a:endParaRPr lang="ru-RU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1142" y="225614"/>
        <a:ext cx="2264666" cy="1164688"/>
      </dsp:txXfrm>
    </dsp:sp>
    <dsp:sp modelId="{E52C18F2-D8B1-4CA7-9EBF-90FB9E9DFEC8}">
      <dsp:nvSpPr>
        <dsp:cNvPr id="0" name=""/>
        <dsp:cNvSpPr/>
      </dsp:nvSpPr>
      <dsp:spPr>
        <a:xfrm>
          <a:off x="679401" y="1277495"/>
          <a:ext cx="2523483" cy="2523483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C71C87DA-CED4-4B7F-A4B9-4E024CE0A22C}">
      <dsp:nvSpPr>
        <dsp:cNvPr id="0" name=""/>
        <dsp:cNvSpPr/>
      </dsp:nvSpPr>
      <dsp:spPr>
        <a:xfrm>
          <a:off x="1941142" y="1277495"/>
          <a:ext cx="4529333" cy="2523483"/>
        </a:xfrm>
        <a:prstGeom prst="rect">
          <a:avLst/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1142" y="1277495"/>
        <a:ext cx="2264666" cy="1164684"/>
      </dsp:txXfrm>
    </dsp:sp>
    <dsp:sp modelId="{648CBF5A-4A9C-41A7-8E8D-6150F813E01E}">
      <dsp:nvSpPr>
        <dsp:cNvPr id="0" name=""/>
        <dsp:cNvSpPr/>
      </dsp:nvSpPr>
      <dsp:spPr>
        <a:xfrm>
          <a:off x="1358800" y="2442179"/>
          <a:ext cx="1164684" cy="1164684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6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6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656D4306-7815-4E14-A943-C25643590E49}">
      <dsp:nvSpPr>
        <dsp:cNvPr id="0" name=""/>
        <dsp:cNvSpPr/>
      </dsp:nvSpPr>
      <dsp:spPr>
        <a:xfrm>
          <a:off x="1941142" y="2442179"/>
          <a:ext cx="4529333" cy="1164684"/>
        </a:xfrm>
        <a:prstGeom prst="rect">
          <a:avLst/>
        </a:prstGeom>
        <a:gradFill rotWithShape="1">
          <a:gsLst>
            <a:gs pos="0">
              <a:schemeClr val="accent6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6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Профицит</a:t>
          </a:r>
          <a:endParaRPr lang="ru-RU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1142" y="2442179"/>
        <a:ext cx="2264666" cy="1164684"/>
      </dsp:txXfrm>
    </dsp:sp>
    <dsp:sp modelId="{53EF4D01-9455-47A7-A6CD-870C79E2ABBB}">
      <dsp:nvSpPr>
        <dsp:cNvPr id="0" name=""/>
        <dsp:cNvSpPr/>
      </dsp:nvSpPr>
      <dsp:spPr>
        <a:xfrm>
          <a:off x="4205809" y="112807"/>
          <a:ext cx="2264666" cy="1164688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463,6</a:t>
          </a:r>
          <a:endParaRPr lang="ru-RU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5809" y="112807"/>
        <a:ext cx="2264666" cy="1164688"/>
      </dsp:txXfrm>
    </dsp:sp>
    <dsp:sp modelId="{ED2A2B7C-3F58-4751-B31E-E1C12337687A}">
      <dsp:nvSpPr>
        <dsp:cNvPr id="0" name=""/>
        <dsp:cNvSpPr/>
      </dsp:nvSpPr>
      <dsp:spPr>
        <a:xfrm>
          <a:off x="4205809" y="1277495"/>
          <a:ext cx="2264666" cy="1164684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413,2</a:t>
          </a:r>
          <a:endParaRPr lang="ru-RU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5809" y="1277495"/>
        <a:ext cx="2264666" cy="1164684"/>
      </dsp:txXfrm>
    </dsp:sp>
    <dsp:sp modelId="{D1136273-7C8B-4439-85DD-2CEB86F776B9}">
      <dsp:nvSpPr>
        <dsp:cNvPr id="0" name=""/>
        <dsp:cNvSpPr/>
      </dsp:nvSpPr>
      <dsp:spPr>
        <a:xfrm>
          <a:off x="4205809" y="2442179"/>
          <a:ext cx="2264666" cy="1164684"/>
        </a:xfrm>
        <a:prstGeom prst="rect">
          <a:avLst/>
        </a:prstGeom>
        <a:noFill/>
        <a:ln w="1270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49,4</a:t>
          </a:r>
          <a:endParaRPr lang="ru-RU" sz="5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05809" y="2442179"/>
        <a:ext cx="2264666" cy="11646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C9F17-DEE5-4671-8BCA-6852A136D3C2}">
      <dsp:nvSpPr>
        <dsp:cNvPr id="0" name=""/>
        <dsp:cNvSpPr/>
      </dsp:nvSpPr>
      <dsp:spPr>
        <a:xfrm>
          <a:off x="1009650" y="0"/>
          <a:ext cx="1009650" cy="1131490"/>
        </a:xfrm>
        <a:prstGeom prst="trapezoid">
          <a:avLst>
            <a:gd name="adj" fmla="val 50000"/>
          </a:avLst>
        </a:prstGeom>
        <a:gradFill rotWithShape="1">
          <a:gsLst>
            <a:gs pos="0">
              <a:schemeClr val="accent6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6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58,8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  доходы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111,6%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9650" y="0"/>
        <a:ext cx="1009650" cy="1131490"/>
      </dsp:txXfrm>
    </dsp:sp>
    <dsp:sp modelId="{41C0683C-1CAC-4C2C-B990-D23E3C099915}">
      <dsp:nvSpPr>
        <dsp:cNvPr id="0" name=""/>
        <dsp:cNvSpPr/>
      </dsp:nvSpPr>
      <dsp:spPr>
        <a:xfrm>
          <a:off x="485096" y="1150714"/>
          <a:ext cx="2019300" cy="1131490"/>
        </a:xfrm>
        <a:prstGeom prst="trapezoid">
          <a:avLst>
            <a:gd name="adj" fmla="val 44616"/>
          </a:avLst>
        </a:prstGeom>
        <a:gradFill rotWithShape="1">
          <a:gsLst>
            <a:gs pos="0">
              <a:schemeClr val="accent3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3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перечисления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129,8 млн. рублей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79,2 %</a:t>
          </a:r>
          <a:endParaRPr lang="ru-RU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8473" y="1150714"/>
        <a:ext cx="1312545" cy="1131490"/>
      </dsp:txXfrm>
    </dsp:sp>
    <dsp:sp modelId="{FB030DA6-62DE-4E14-9B6F-FB8CB0102AC3}">
      <dsp:nvSpPr>
        <dsp:cNvPr id="0" name=""/>
        <dsp:cNvSpPr/>
      </dsp:nvSpPr>
      <dsp:spPr>
        <a:xfrm>
          <a:off x="0" y="2262981"/>
          <a:ext cx="3028950" cy="1131490"/>
        </a:xfrm>
        <a:prstGeom prst="trapezoid">
          <a:avLst>
            <a:gd name="adj" fmla="val 44616"/>
          </a:avLst>
        </a:prstGeom>
        <a:gradFill rotWithShape="1">
          <a:gsLst>
            <a:gs pos="0">
              <a:schemeClr val="accent2"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2"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доходы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274,0 млн. рублей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152%</a:t>
          </a:r>
          <a:endParaRPr lang="ru-RU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66" y="2262981"/>
        <a:ext cx="1968817" cy="1131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0.76575</cdr:x>
      <cdr:y>0.132</cdr:y>
    </cdr:from>
    <cdr:to>
      <cdr:x>0.76723</cdr:x>
      <cdr:y>0.132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86150" y="385763"/>
          <a:ext cx="1085850" cy="1685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0.90479</cdr:x>
      <cdr:y>0.24869</cdr:y>
    </cdr:from>
    <cdr:to>
      <cdr:x>0.90479</cdr:x>
      <cdr:y>0.42925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>
          <a:off x="6480811" y="1113334"/>
          <a:ext cx="0" cy="80830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0.90432</cdr:x>
      <cdr:y>0.68251</cdr:y>
    </cdr:from>
    <cdr:to>
      <cdr:x>0.90627</cdr:x>
      <cdr:y>0.82872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H="1" flipV="1">
          <a:off x="6477446" y="3055424"/>
          <a:ext cx="13963" cy="65453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0.60722</cdr:x>
      <cdr:y>0.72924</cdr:y>
    </cdr:from>
    <cdr:to>
      <cdr:x>0.60722</cdr:x>
      <cdr:y>0.83683</cdr:y>
    </cdr:to>
    <cdr:cxnSp macro="">
      <cdr:nvCxnSpPr>
        <cdr:cNvPr id="25" name="Прямая со стрелкой 24"/>
        <cdr:cNvCxnSpPr/>
      </cdr:nvCxnSpPr>
      <cdr:spPr>
        <a:xfrm xmlns:a="http://schemas.openxmlformats.org/drawingml/2006/main" flipH="1">
          <a:off x="4349398" y="3264646"/>
          <a:ext cx="1" cy="48163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0.45593</cdr:x>
      <cdr:y>0.41743</cdr:y>
    </cdr:from>
    <cdr:to>
      <cdr:x>0.62766</cdr:x>
      <cdr:y>0.73394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2857500" y="1733550"/>
          <a:ext cx="1076325" cy="1314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</a:rPr>
            <a:t>  </a:t>
          </a:r>
        </a:p>
        <a:p xmlns:a="http://schemas.openxmlformats.org/drawingml/2006/main">
          <a:r>
            <a:rPr lang="ru-RU" sz="1100" dirty="0">
              <a:latin typeface="Times New Roman" panose="02020603050405020304" pitchFamily="18" charset="0"/>
            </a:rPr>
            <a:t>      ( +28,9%)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0.75532</cdr:x>
      <cdr:y>0.32339</cdr:y>
    </cdr:from>
    <cdr:to>
      <cdr:x>0.96809</cdr:x>
      <cdr:y>0.58486</cdr:y>
    </cdr:to>
    <cdr:sp macro="" textlink="">
      <cdr:nvSpPr>
        <cdr:cNvPr id="30" name="TextBox 29"/>
        <cdr:cNvSpPr txBox="1"/>
      </cdr:nvSpPr>
      <cdr:spPr>
        <a:xfrm xmlns:a="http://schemas.openxmlformats.org/drawingml/2006/main">
          <a:off x="4733925" y="1343025"/>
          <a:ext cx="1333500" cy="1085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0.82827</cdr:x>
      <cdr:y>0.36468</cdr:y>
    </cdr:from>
    <cdr:to>
      <cdr:x>0.97416</cdr:x>
      <cdr:y>0.58486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5191125" y="15144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0.76596</cdr:x>
      <cdr:y>0.33486</cdr:y>
    </cdr:from>
    <cdr:to>
      <cdr:x>0.96505</cdr:x>
      <cdr:y>0.59862</cdr:y>
    </cdr:to>
    <cdr:sp macro="" textlink="">
      <cdr:nvSpPr>
        <cdr:cNvPr id="32" name="TextBox 31"/>
        <cdr:cNvSpPr txBox="1"/>
      </cdr:nvSpPr>
      <cdr:spPr>
        <a:xfrm xmlns:a="http://schemas.openxmlformats.org/drawingml/2006/main">
          <a:off x="4800600" y="1390650"/>
          <a:ext cx="1247775" cy="1095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</a:rPr>
            <a:t>   </a:t>
          </a:r>
        </a:p>
        <a:p xmlns:a="http://schemas.openxmlformats.org/drawingml/2006/main">
          <a:r>
            <a:rPr lang="ru-RU" sz="1100" dirty="0">
              <a:latin typeface="Times New Roman" panose="02020603050405020304" pitchFamily="18" charset="0"/>
            </a:rPr>
            <a:t>    </a:t>
          </a:r>
          <a:r>
            <a:rPr lang="ru-RU" sz="1100" dirty="0" smtClean="0">
              <a:latin typeface="Times New Roman" panose="02020603050405020304" pitchFamily="18" charset="0"/>
            </a:rPr>
            <a:t>        </a:t>
          </a:r>
          <a:r>
            <a:rPr lang="ru-RU" sz="1100" dirty="0">
              <a:latin typeface="Times New Roman" panose="02020603050405020304" pitchFamily="18" charset="0"/>
            </a:rPr>
            <a:t>(-0,8%)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0.93849</cdr:x>
      <cdr:y>0.54894</cdr:y>
    </cdr:from>
    <cdr:to>
      <cdr:x>1</cdr:x>
      <cdr:y>0.62047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7848872" y="2743137"/>
          <a:ext cx="514400" cy="357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</a:rPr>
            <a:t>(+43%)</a:t>
          </a:r>
        </a:p>
      </cdr:txBody>
    </cdr:sp>
  </cdr:relSizeAnchor>
  <cdr:relSizeAnchor xmlns:cdr="http://schemas.openxmlformats.org/drawingml/2006/chartDrawing">
    <cdr:from>
      <cdr:x>0.77877</cdr:x>
      <cdr:y>0.74414</cdr:y>
    </cdr:from>
    <cdr:to>
      <cdr:x>0.89537</cdr:x>
      <cdr:y>0.90618</cdr:y>
    </cdr:to>
    <cdr:sp macro="" textlink="">
      <cdr:nvSpPr>
        <cdr:cNvPr id="34" name="TextBox 33"/>
        <cdr:cNvSpPr txBox="1"/>
      </cdr:nvSpPr>
      <cdr:spPr>
        <a:xfrm xmlns:a="http://schemas.openxmlformats.org/drawingml/2006/main">
          <a:off x="4962527" y="3324226"/>
          <a:ext cx="742950" cy="723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</a:rPr>
            <a:t> </a:t>
          </a:r>
        </a:p>
        <a:p xmlns:a="http://schemas.openxmlformats.org/drawingml/2006/main">
          <a:r>
            <a:rPr lang="ru-RU" sz="1100" dirty="0">
              <a:latin typeface="Times New Roman" panose="02020603050405020304" pitchFamily="18" charset="0"/>
            </a:rPr>
            <a:t> </a:t>
          </a:r>
          <a:endParaRPr lang="ru-RU" sz="1100" dirty="0" smtClean="0">
            <a:latin typeface="Times New Roman" panose="02020603050405020304" pitchFamily="18" charset="0"/>
          </a:endParaRPr>
        </a:p>
        <a:p xmlns:a="http://schemas.openxmlformats.org/drawingml/2006/main">
          <a:r>
            <a:rPr lang="ru-RU" dirty="0">
              <a:latin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</a:rPr>
            <a:t>     </a:t>
          </a:r>
          <a:r>
            <a:rPr lang="ru-RU" sz="1100" dirty="0" smtClean="0">
              <a:latin typeface="Times New Roman" panose="02020603050405020304" pitchFamily="18" charset="0"/>
            </a:rPr>
            <a:t> </a:t>
          </a:r>
          <a:r>
            <a:rPr lang="ru-RU" sz="1100" dirty="0">
              <a:latin typeface="Times New Roman" panose="02020603050405020304" pitchFamily="18" charset="0"/>
            </a:rPr>
            <a:t>(+26,8%)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0.938</cdr:x>
      <cdr:y>0.347</cdr:y>
    </cdr:from>
    <cdr:to>
      <cdr:x>0.93948</cdr:x>
      <cdr:y>0.347</cdr:y>
    </cdr:to>
    <cdr:sp macro="" textlink="">
      <cdr:nvSpPr>
        <cdr:cNvPr id="37" name="TextBox 36"/>
        <cdr:cNvSpPr txBox="1"/>
      </cdr:nvSpPr>
      <cdr:spPr>
        <a:xfrm xmlns:a="http://schemas.openxmlformats.org/drawingml/2006/main">
          <a:off x="6677025" y="1571625"/>
          <a:ext cx="485776" cy="581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</a:rPr>
            <a:t>52,6%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0.93625</cdr:x>
      <cdr:y>0.752</cdr:y>
    </cdr:from>
    <cdr:to>
      <cdr:x>0.93773</cdr:x>
      <cdr:y>0.752</cdr:y>
    </cdr:to>
    <cdr:sp macro="" textlink="">
      <cdr:nvSpPr>
        <cdr:cNvPr id="38" name="TextBox 37"/>
        <cdr:cNvSpPr txBox="1"/>
      </cdr:nvSpPr>
      <cdr:spPr>
        <a:xfrm xmlns:a="http://schemas.openxmlformats.org/drawingml/2006/main">
          <a:off x="6667502" y="3343275"/>
          <a:ext cx="495299" cy="857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latin typeface="Times New Roman" panose="02020603050405020304" pitchFamily="18" charset="0"/>
            </a:rPr>
            <a:t>47,4%</a:t>
          </a:r>
        </a:p>
      </cdr:txBody>
    </cdr:sp>
  </cdr:relSizeAnchor>
  <cdr:relSizeAnchor xmlns:cdr="http://schemas.openxmlformats.org/drawingml/2006/chartDrawing">
    <cdr:from>
      <cdr:x>0.43</cdr:x>
      <cdr:y>0.18133</cdr:y>
    </cdr:from>
    <cdr:to>
      <cdr:x>0.45633</cdr:x>
      <cdr:y>0.62681</cdr:y>
    </cdr:to>
    <cdr:sp macro="" textlink="">
      <cdr:nvSpPr>
        <cdr:cNvPr id="39" name="Левая фигурная скобка 38"/>
        <cdr:cNvSpPr/>
      </cdr:nvSpPr>
      <cdr:spPr>
        <a:xfrm xmlns:a="http://schemas.openxmlformats.org/drawingml/2006/main">
          <a:off x="3538736" y="820688"/>
          <a:ext cx="216685" cy="2016224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0.13251</cdr:x>
      <cdr:y>0.22187</cdr:y>
    </cdr:from>
    <cdr:to>
      <cdr:x>0.15498</cdr:x>
      <cdr:y>0.56317</cdr:y>
    </cdr:to>
    <cdr:sp macro="" textlink="">
      <cdr:nvSpPr>
        <cdr:cNvPr id="40" name="Левая фигурная скобка 39"/>
        <cdr:cNvSpPr/>
      </cdr:nvSpPr>
      <cdr:spPr>
        <a:xfrm xmlns:a="http://schemas.openxmlformats.org/drawingml/2006/main">
          <a:off x="1108177" y="1108719"/>
          <a:ext cx="187967" cy="1705519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0.12915</cdr:x>
      <cdr:y>0.58298</cdr:y>
    </cdr:from>
    <cdr:to>
      <cdr:x>0.15</cdr:x>
      <cdr:y>0.94501</cdr:y>
    </cdr:to>
    <cdr:sp macro="" textlink="">
      <cdr:nvSpPr>
        <cdr:cNvPr id="41" name="Левая фигурная скобка 40"/>
        <cdr:cNvSpPr/>
      </cdr:nvSpPr>
      <cdr:spPr>
        <a:xfrm xmlns:a="http://schemas.openxmlformats.org/drawingml/2006/main">
          <a:off x="1080120" y="2913240"/>
          <a:ext cx="174411" cy="1809109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0.36303</cdr:x>
      <cdr:y>0.4</cdr:y>
    </cdr:from>
    <cdr:to>
      <cdr:x>0.52926</cdr:x>
      <cdr:y>0.64043</cdr:y>
    </cdr:to>
    <cdr:sp macro="" textlink="">
      <cdr:nvSpPr>
        <cdr:cNvPr id="42" name="TextBox 41"/>
        <cdr:cNvSpPr txBox="1"/>
      </cdr:nvSpPr>
      <cdr:spPr>
        <a:xfrm xmlns:a="http://schemas.openxmlformats.org/drawingml/2006/main">
          <a:off x="2600325" y="1790700"/>
          <a:ext cx="1190625" cy="1076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Times New Roman" panose="02020603050405020304" pitchFamily="18" charset="0"/>
            </a:rPr>
            <a:t>59,2%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0.36569</cdr:x>
      <cdr:y>0.73191</cdr:y>
    </cdr:from>
    <cdr:to>
      <cdr:x>0.50665</cdr:x>
      <cdr:y>0.97234</cdr:y>
    </cdr:to>
    <cdr:sp macro="" textlink="">
      <cdr:nvSpPr>
        <cdr:cNvPr id="43" name="TextBox 42"/>
        <cdr:cNvSpPr txBox="1"/>
      </cdr:nvSpPr>
      <cdr:spPr>
        <a:xfrm xmlns:a="http://schemas.openxmlformats.org/drawingml/2006/main">
          <a:off x="2619377" y="3276599"/>
          <a:ext cx="1009650" cy="1076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Times New Roman" panose="02020603050405020304" pitchFamily="18" charset="0"/>
            </a:rPr>
            <a:t>40,8%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0.08378</cdr:x>
      <cdr:y>0.41277</cdr:y>
    </cdr:from>
    <cdr:to>
      <cdr:x>0.18883</cdr:x>
      <cdr:y>0.60213</cdr:y>
    </cdr:to>
    <cdr:sp macro="" textlink="">
      <cdr:nvSpPr>
        <cdr:cNvPr id="44" name="TextBox 43"/>
        <cdr:cNvSpPr txBox="1"/>
      </cdr:nvSpPr>
      <cdr:spPr>
        <a:xfrm xmlns:a="http://schemas.openxmlformats.org/drawingml/2006/main">
          <a:off x="600076" y="1847850"/>
          <a:ext cx="752476" cy="8477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Times New Roman" panose="02020603050405020304" pitchFamily="18" charset="0"/>
            </a:rPr>
            <a:t>48,8%</a:t>
          </a:r>
        </a:p>
      </cdr:txBody>
    </cdr:sp>
  </cdr:relSizeAnchor>
  <cdr:relSizeAnchor xmlns:cdr="http://schemas.openxmlformats.org/drawingml/2006/chartDrawing">
    <cdr:from>
      <cdr:x>0.07749</cdr:x>
      <cdr:y>0.7118</cdr:y>
    </cdr:from>
    <cdr:to>
      <cdr:x>0.20382</cdr:x>
      <cdr:y>0.90116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648072" y="3556992"/>
          <a:ext cx="1056533" cy="9462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Times New Roman" panose="02020603050405020304" pitchFamily="18" charset="0"/>
            </a:rPr>
            <a:t>51,2%</a:t>
          </a:r>
        </a:p>
      </cdr:txBody>
    </cdr:sp>
  </cdr:relSizeAnchor>
  <cdr:relSizeAnchor xmlns:cdr="http://schemas.openxmlformats.org/drawingml/2006/chartDrawing">
    <cdr:from>
      <cdr:x>0.49468</cdr:x>
      <cdr:y>0.80426</cdr:y>
    </cdr:from>
    <cdr:to>
      <cdr:x>0.62899</cdr:x>
      <cdr:y>1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3543300" y="3600450"/>
          <a:ext cx="962025" cy="876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 smtClean="0">
            <a:latin typeface="Times New Roman" panose="02020603050405020304" pitchFamily="18" charset="0"/>
          </a:endParaRPr>
        </a:p>
        <a:p xmlns:a="http://schemas.openxmlformats.org/drawingml/2006/main">
          <a:r>
            <a:rPr lang="ru-RU" sz="1100" dirty="0" smtClean="0">
              <a:latin typeface="Times New Roman" panose="02020603050405020304" pitchFamily="18" charset="0"/>
            </a:rPr>
            <a:t>(-</a:t>
          </a:r>
          <a:r>
            <a:rPr lang="ru-RU" sz="1100" dirty="0">
              <a:latin typeface="Times New Roman" panose="02020603050405020304" pitchFamily="18" charset="0"/>
            </a:rPr>
            <a:t>18,4%)</a:t>
          </a:r>
        </a:p>
      </cdr:txBody>
    </cdr:sp>
  </cdr:relSizeAnchor>
  <cdr:relSizeAnchor xmlns:cdr="http://schemas.openxmlformats.org/drawingml/2006/chartDrawing">
    <cdr:from>
      <cdr:x>0.73185</cdr:x>
      <cdr:y>0.5533</cdr:y>
    </cdr:from>
    <cdr:to>
      <cdr:x>0.76717</cdr:x>
      <cdr:y>0.95113</cdr:y>
    </cdr:to>
    <cdr:sp macro="" textlink="">
      <cdr:nvSpPr>
        <cdr:cNvPr id="3" name="Левая фигурная скобка 2"/>
        <cdr:cNvSpPr/>
      </cdr:nvSpPr>
      <cdr:spPr>
        <a:xfrm xmlns:a="http://schemas.openxmlformats.org/drawingml/2006/main">
          <a:off x="6120680" y="2764904"/>
          <a:ext cx="295411" cy="1988020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0.66297</cdr:x>
      <cdr:y>0.29392</cdr:y>
    </cdr:from>
    <cdr:to>
      <cdr:x>0.80052</cdr:x>
      <cdr:y>0.56707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544616" y="1468760"/>
          <a:ext cx="1150351" cy="1364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Times New Roman" panose="02020603050405020304" pitchFamily="18" charset="0"/>
            </a:rPr>
            <a:t>52,6%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0.66535</cdr:x>
      <cdr:y>0.71341</cdr:y>
    </cdr:from>
    <cdr:to>
      <cdr:x>0.81102</cdr:x>
      <cdr:y>0.93902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829175" y="3343274"/>
          <a:ext cx="1057275" cy="1057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Times New Roman" panose="02020603050405020304" pitchFamily="18" charset="0"/>
            </a:rPr>
            <a:t>47,4%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0.73185</cdr:x>
      <cdr:y>0.09218</cdr:y>
    </cdr:from>
    <cdr:to>
      <cdr:x>0.75768</cdr:x>
      <cdr:y>0.53889</cdr:y>
    </cdr:to>
    <cdr:sp macro="" textlink="">
      <cdr:nvSpPr>
        <cdr:cNvPr id="7" name="Левая фигурная скобка 6"/>
        <cdr:cNvSpPr/>
      </cdr:nvSpPr>
      <cdr:spPr>
        <a:xfrm xmlns:a="http://schemas.openxmlformats.org/drawingml/2006/main">
          <a:off x="6120680" y="460648"/>
          <a:ext cx="216024" cy="2232248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0.4305</cdr:x>
      <cdr:y>0.63975</cdr:y>
    </cdr:from>
    <cdr:to>
      <cdr:x>0.44772</cdr:x>
      <cdr:y>0.94236</cdr:y>
    </cdr:to>
    <cdr:sp macro="" textlink="">
      <cdr:nvSpPr>
        <cdr:cNvPr id="9" name="Левая фигурная скобка 8"/>
        <cdr:cNvSpPr/>
      </cdr:nvSpPr>
      <cdr:spPr>
        <a:xfrm xmlns:a="http://schemas.openxmlformats.org/drawingml/2006/main">
          <a:off x="3600400" y="3196952"/>
          <a:ext cx="144016" cy="1512168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0.92127</cdr:x>
      <cdr:y>0.54757</cdr:y>
    </cdr:from>
    <cdr:to>
      <cdr:x>0.92127</cdr:x>
      <cdr:y>0.61962</cdr:y>
    </cdr:to>
    <cdr:cxnSp macro="">
      <cdr:nvCxnSpPr>
        <cdr:cNvPr id="11" name="Прямая со стрелкой 10"/>
        <cdr:cNvCxnSpPr/>
      </cdr:nvCxnSpPr>
      <cdr:spPr>
        <a:xfrm xmlns:a="http://schemas.openxmlformats.org/drawingml/2006/main" flipV="1">
          <a:off x="7704856" y="2736304"/>
          <a:ext cx="0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0.56061</cdr:x>
      <cdr:y>0.6</cdr:y>
    </cdr:from>
    <cdr:to>
      <cdr:x>0.59091</cdr:x>
      <cdr:y>0.64615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2664296" y="2808312"/>
          <a:ext cx="144016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0.4697</cdr:x>
      <cdr:y>0.6</cdr:y>
    </cdr:from>
    <cdr:to>
      <cdr:x>0.48485</cdr:x>
      <cdr:y>0.66154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flipV="1">
          <a:off x="2232248" y="2808312"/>
          <a:ext cx="72008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0.24499</cdr:x>
      <cdr:y>0.45874</cdr:y>
    </cdr:from>
    <cdr:to>
      <cdr:x>0.42539</cdr:x>
      <cdr:y>0.53641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47750" y="1800225"/>
          <a:ext cx="77152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0.48148</cdr:x>
      <cdr:y>0.34375</cdr:y>
    </cdr:from>
    <cdr:to>
      <cdr:x>0.4989</cdr:x>
      <cdr:y>0.70754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72208" y="1584176"/>
          <a:ext cx="67750" cy="1676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>
              <a:latin typeface="Times New Roman" panose="02020603050405020304" pitchFamily="18" charset="0"/>
            </a:rPr>
            <a:t>3706,3</a:t>
          </a:r>
        </a:p>
        <a:p xmlns:a="http://schemas.openxmlformats.org/drawingml/2006/main">
          <a:pPr algn="ctr"/>
          <a:r>
            <a:rPr lang="ru-RU" sz="1100" b="1" dirty="0">
              <a:latin typeface="Times New Roman" panose="02020603050405020304" pitchFamily="18" charset="0"/>
            </a:rPr>
            <a:t> </a:t>
          </a:r>
          <a:r>
            <a:rPr lang="ru-RU" sz="1600" b="1" dirty="0" err="1">
              <a:latin typeface="Times New Roman" panose="02020603050405020304" pitchFamily="18" charset="0"/>
            </a:rPr>
            <a:t>млн.рублей</a:t>
          </a:r>
          <a:endParaRPr lang="ru-RU" sz="1600" b="1" dirty="0">
            <a:latin typeface="Times New Roman" panose="02020603050405020304" pitchFamily="18" charset="0"/>
          </a:endParaRPr>
        </a:p>
        <a:p xmlns:a="http://schemas.openxmlformats.org/drawingml/2006/main">
          <a:endParaRPr lang="ru-RU" sz="1100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0.68519</cdr:x>
      <cdr:y>0.60938</cdr:y>
    </cdr:from>
    <cdr:to>
      <cdr:x>0.94444</cdr:x>
      <cdr:y>0.71875</cdr:y>
    </cdr:to>
    <cdr:sp macro="" textlink="">
      <cdr:nvSpPr>
        <cdr:cNvPr id="5" name="8-конечная звезда 4"/>
        <cdr:cNvSpPr/>
      </cdr:nvSpPr>
      <cdr:spPr>
        <a:xfrm xmlns:a="http://schemas.openxmlformats.org/drawingml/2006/main">
          <a:off x="1998236" y="2106251"/>
          <a:ext cx="756070" cy="378025"/>
        </a:xfrm>
        <a:prstGeom xmlns:a="http://schemas.openxmlformats.org/drawingml/2006/main" prst="star8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108%</a:t>
          </a:r>
        </a:p>
      </cdr:txBody>
    </cdr:sp>
  </cdr:relSizeAnchor>
  <cdr:relSizeAnchor xmlns:cdr="http://schemas.openxmlformats.org/drawingml/2006/chartDrawing">
    <cdr:from>
      <cdr:x>0.07407</cdr:x>
      <cdr:y>0.0625</cdr:y>
    </cdr:from>
    <cdr:to>
      <cdr:x>0.35185</cdr:x>
      <cdr:y>0.1875</cdr:y>
    </cdr:to>
    <cdr:sp macro="" textlink="">
      <cdr:nvSpPr>
        <cdr:cNvPr id="7" name="8-конечная звезда 6"/>
        <cdr:cNvSpPr/>
      </cdr:nvSpPr>
      <cdr:spPr>
        <a:xfrm xmlns:a="http://schemas.openxmlformats.org/drawingml/2006/main">
          <a:off x="288032" y="288033"/>
          <a:ext cx="1080120" cy="576064"/>
        </a:xfrm>
        <a:prstGeom xmlns:a="http://schemas.openxmlformats.org/drawingml/2006/main" prst="star8">
          <a:avLst/>
        </a:prstGeom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 smtClean="0">
              <a:latin typeface="Times New Roman" panose="02020603050405020304" pitchFamily="18" charset="0"/>
            </a:rPr>
            <a:t>101%</a:t>
          </a:r>
          <a:endParaRPr lang="ru-RU" dirty="0">
            <a:latin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0.0861</cdr:x>
      <cdr:y>0.59063</cdr:y>
    </cdr:from>
    <cdr:to>
      <cdr:x>0.98154</cdr:x>
      <cdr:y>0.59063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720080" y="2908920"/>
          <a:ext cx="7488832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0.41176</cdr:x>
      <cdr:y>0.2679</cdr:y>
    </cdr:from>
    <cdr:to>
      <cdr:x>0.61275</cdr:x>
      <cdr:y>0.6543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3384376" y="1224136"/>
          <a:ext cx="1651989" cy="176560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0.28035</cdr:x>
      <cdr:y>0.18911</cdr:y>
    </cdr:from>
    <cdr:to>
      <cdr:x>0.57822</cdr:x>
      <cdr:y>0.58308</cdr:y>
    </cdr:to>
    <cdr:sp macro="" textlink="">
      <cdr:nvSpPr>
        <cdr:cNvPr id="2" name="Пятно 2 1"/>
        <cdr:cNvSpPr/>
      </cdr:nvSpPr>
      <cdr:spPr>
        <a:xfrm xmlns:a="http://schemas.openxmlformats.org/drawingml/2006/main">
          <a:off x="2304256" y="864096"/>
          <a:ext cx="2448272" cy="1800200"/>
        </a:xfrm>
        <a:prstGeom xmlns:a="http://schemas.openxmlformats.org/drawingml/2006/main" prst="irregularSeal2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anose="02020603050405020304" pitchFamily="18" charset="0"/>
            </a:rPr>
            <a:t>в 5,3 раза</a:t>
          </a:r>
        </a:p>
        <a:p xmlns:a="http://schemas.openxmlformats.org/drawingml/2006/main">
          <a:endParaRPr lang="ru-RU" sz="2400" b="1" dirty="0">
            <a:latin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0.7625</cdr:x>
      <cdr:y>0.08587</cdr:y>
    </cdr:from>
    <cdr:to>
      <cdr:x>0.87361</cdr:x>
      <cdr:y>0.2879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75040" y="3886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latin typeface="Times New Roman" panose="02020603050405020304" pitchFamily="18" charset="0"/>
            </a:rPr>
            <a:t>м</a:t>
          </a:r>
          <a:r>
            <a:rPr lang="ru-RU" sz="1600" b="1" dirty="0" smtClean="0">
              <a:latin typeface="Times New Roman" panose="02020603050405020304" pitchFamily="18" charset="0"/>
            </a:rPr>
            <a:t>лн. руб.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80906-814B-4CBA-8802-17A78FB5EACC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F08DB-8FB7-499D-B461-6B8F765A9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09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Верхний колонтитул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051" name="Дата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E55BE94-0232-402D-959A-3C4B58154DD7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2052" name="Образ слайда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41388" y="746125"/>
            <a:ext cx="4975225" cy="3730625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sp>
      <p:sp>
        <p:nvSpPr>
          <p:cNvPr id="2053" name="Заметки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2054" name="Нижний колонтитул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055" name="Номер слайда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20ED125-A0E8-4587-B2E0-4B6C355336C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146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602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060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51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51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51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F23C9-B00C-43AF-842A-BFE7D9020C8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84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F23C9-B00C-43AF-842A-BFE7D9020C8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594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F23C9-B00C-43AF-842A-BFE7D9020C8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62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F23C9-B00C-43AF-842A-BFE7D9020C8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35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F23C9-B00C-43AF-842A-BFE7D9020C8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67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95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207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861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951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951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951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951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A05A6-25F6-41DF-BB20-C6F057482DB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158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951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527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191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19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130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191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1914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1914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191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8865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8865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8865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8865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8865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886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7201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574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574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574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574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5702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5702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5702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6125"/>
            <a:ext cx="497522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AE95D1-3283-4621-908D-4115D50BD283}" type="slidenum"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80</a:t>
            </a:fld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6157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1312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88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131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89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21495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1093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91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532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92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4820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93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1739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94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1739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95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1739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96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1739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97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916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791741-1F40-45F7-A1F6-A60659D79FFE}" type="slidenum">
              <a:rPr lang="ru-RU" smtClean="0"/>
              <a:pPr/>
              <a:t>98</a:t>
            </a:fld>
            <a:endParaRPr lang="ru-RU" dirty="0" smtClean="0"/>
          </a:p>
        </p:txBody>
      </p:sp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91E1482-F100-431F-89F9-408AF088BF98}" type="slidenum"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98</a:t>
            </a:fld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70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8822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791741-1F40-45F7-A1F6-A60659D79FFE}" type="slidenum">
              <a:rPr lang="ru-RU" smtClean="0"/>
              <a:pPr/>
              <a:t>99</a:t>
            </a:fld>
            <a:endParaRPr lang="ru-RU" dirty="0" smtClean="0"/>
          </a:p>
        </p:txBody>
      </p:sp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91E1482-F100-431F-89F9-408AF088BF98}" type="slidenum"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99</a:t>
            </a:fld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704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791741-1F40-45F7-A1F6-A60659D79FFE}" type="slidenum">
              <a:rPr lang="ru-RU" smtClean="0"/>
              <a:pPr/>
              <a:t>100</a:t>
            </a:fld>
            <a:endParaRPr lang="ru-RU" dirty="0" smtClean="0"/>
          </a:p>
        </p:txBody>
      </p:sp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91E1482-F100-431F-89F9-408AF088BF98}" type="slidenum"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100</a:t>
            </a:fld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704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791741-1F40-45F7-A1F6-A60659D79FFE}" type="slidenum">
              <a:rPr lang="ru-RU" smtClean="0"/>
              <a:pPr/>
              <a:t>101</a:t>
            </a:fld>
            <a:endParaRPr lang="ru-RU" dirty="0" smtClean="0"/>
          </a:p>
        </p:txBody>
      </p:sp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91E1482-F100-431F-89F9-408AF088BF98}" type="slidenum"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101</a:t>
            </a:fld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704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791741-1F40-45F7-A1F6-A60659D79FFE}" type="slidenum">
              <a:rPr lang="ru-RU" smtClean="0"/>
              <a:pPr/>
              <a:t>102</a:t>
            </a:fld>
            <a:endParaRPr lang="ru-RU" dirty="0" smtClean="0"/>
          </a:p>
        </p:txBody>
      </p:sp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91E1482-F100-431F-89F9-408AF088BF98}" type="slidenum"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102</a:t>
            </a:fld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832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103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334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06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061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93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5319-5124-4DC3-A8D2-8C0DDC43BDE6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7B50-AF53-4C6E-9F2B-419FECA5D3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934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26A9-6F2B-4E46-9E7B-3CDD6B0102C5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89C2F-ACFC-4CCD-B32F-B62D4DD9E8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39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26A9-6F2B-4E46-9E7B-3CDD6B0102C5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89C2F-ACFC-4CCD-B32F-B62D4DD9E8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126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26A9-6F2B-4E46-9E7B-3CDD6B0102C5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89C2F-ACFC-4CCD-B32F-B62D4DD9E8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6950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26A9-6F2B-4E46-9E7B-3CDD6B0102C5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89C2F-ACFC-4CCD-B32F-B62D4DD9E8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391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26A9-6F2B-4E46-9E7B-3CDD6B0102C5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89C2F-ACFC-4CCD-B32F-B62D4DD9E8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4615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26A9-6F2B-4E46-9E7B-3CDD6B0102C5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89C2F-ACFC-4CCD-B32F-B62D4DD9E8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134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463E-2E7C-4B60-A7C8-3B3A3A3EB48A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BEEF-EB4B-4E88-A357-6E66C34A068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620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46062-725D-4D1F-A8E3-D27232974370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43BEB-B9AD-4E4E-A6D0-6080A1C8B0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473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D98613-BA98-414F-AFAD-1392925CB495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A98C4-D128-494F-A281-96EEFEBFFFE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62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CA7B-4B52-4B27-B97E-BBBFC5533698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E0BC-70E2-4663-97A0-2DBB7B8FE7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185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92D1-4EA9-4EFF-9600-7E414C25B318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A04A1-7A9C-4274-B583-98CE1B8A2B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703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26A9-6F2B-4E46-9E7B-3CDD6B0102C5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89C2F-ACFC-4CCD-B32F-B62D4DD9E8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72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6BE7-57FD-4AD5-A15C-5C01AACAFCC9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034F-D802-4882-BD93-AC070C2F703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48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5983-E9DA-44BF-B4B0-8B53D5B857F1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B53BB-4CA8-45D6-B641-851907F43A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003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F258-F9BD-4912-BFD1-48193DD3846C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1182-B949-4265-BFB2-E269D178450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300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F102-4BFF-4B29-9BC4-4897CC62EE68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E02E3-F3EA-4CC3-A006-54609955364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545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26A9-6F2B-4E46-9E7B-3CDD6B0102C5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89C2F-ACFC-4CCD-B32F-B62D4DD9E8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15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fld id="{3F0926A9-6F2B-4E46-9E7B-3CDD6B0102C5}" type="datetimeFigureOut">
              <a:rPr lang="ru-RU" smtClean="0"/>
              <a:pPr/>
              <a:t>15.03.2019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fld id="{E7689C2F-ACFC-4CCD-B32F-B62D4DD9E8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045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Times New Roman" panose="02020603050405020304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Times New Roman" panose="02020603050405020304" pitchFamily="18" charset="0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Times New Roman" panose="02020603050405020304" pitchFamily="18" charset="0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Times New Roman" panose="02020603050405020304" pitchFamily="18" charset="0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7" Type="http://schemas.openxmlformats.org/officeDocument/2006/relationships/image" Target="../media/image21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chart" Target="../charts/chart8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chart" Target="../charts/chart11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chart" Target="../charts/chart1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37930"/>
            <a:ext cx="4535473" cy="692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6021288"/>
            <a:ext cx="8424936" cy="505223"/>
          </a:xfrm>
        </p:spPr>
        <p:txBody>
          <a:bodyPr>
            <a:noAutofit/>
          </a:bodyPr>
          <a:lstStyle/>
          <a:p>
            <a:pPr algn="ctr"/>
            <a:r>
              <a:rPr lang="ru-RU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социально-экономического развития</a:t>
            </a:r>
            <a:b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Кингисеппского муниципального района</a:t>
            </a:r>
            <a:b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2018 год и задачи на 2019 год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16632"/>
            <a:ext cx="6826760" cy="47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6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713">
            <a:off x="217654" y="1471066"/>
            <a:ext cx="3539364" cy="265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623">
            <a:off x="2017619" y="4115745"/>
            <a:ext cx="4373380" cy="244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5916">
            <a:off x="4653976" y="1507205"/>
            <a:ext cx="4108814" cy="2737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Сельское хозяйство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18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3007" y="2518175"/>
            <a:ext cx="6857999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4563" y="3231364"/>
            <a:ext cx="508754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spc="38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472">
            <a:off x="410585" y="1802614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04">
            <a:off x="4895209" y="3956492"/>
            <a:ext cx="3779912" cy="2802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6524">
            <a:off x="533640" y="4196805"/>
            <a:ext cx="3563888" cy="2642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339">
            <a:off x="5796135" y="1715103"/>
            <a:ext cx="3131840" cy="232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424">
            <a:off x="3930461" y="1799092"/>
            <a:ext cx="1766795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год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МФЦ, электронные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услуги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24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3007" y="2518175"/>
            <a:ext cx="6857999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4563" y="3231364"/>
            <a:ext cx="508754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spc="38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9562" y="486850"/>
            <a:ext cx="78848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08 сентября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муниципальные выборы 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Tx/>
              <a:buChar char="-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ctr">
              <a:buFontTx/>
              <a:buChar char="-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C:\Users\Elena.Romanova\Desktop\2967b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3024334"/>
            <a:ext cx="4429156" cy="295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год </a:t>
            </a:r>
          </a:p>
        </p:txBody>
      </p:sp>
    </p:spTree>
    <p:extLst>
      <p:ext uri="{BB962C8B-B14F-4D97-AF65-F5344CB8AC3E}">
        <p14:creationId xmlns:p14="http://schemas.microsoft.com/office/powerpoint/2010/main" val="987977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3007" y="2518170"/>
            <a:ext cx="6857999" cy="11772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5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4563" y="3231364"/>
            <a:ext cx="508754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spc="38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58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37930"/>
            <a:ext cx="4535473" cy="692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99592" y="6021288"/>
            <a:ext cx="8424428" cy="50522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социально-экономического развития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Кингисеппского муниципального района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2018 год и задачи на 2019 год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16632"/>
            <a:ext cx="6826760" cy="47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62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8933">
            <a:off x="5980513" y="1488750"/>
            <a:ext cx="2807192" cy="209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7418">
            <a:off x="3107066" y="2510448"/>
            <a:ext cx="2929867" cy="218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32" y="1471482"/>
            <a:ext cx="3432361" cy="239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3135960" cy="227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570339" cy="251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Сельское хозяйство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29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Содержимое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786614"/>
              </p:ext>
            </p:extLst>
          </p:nvPr>
        </p:nvGraphicFramePr>
        <p:xfrm>
          <a:off x="755576" y="1916832"/>
          <a:ext cx="7721600" cy="424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3" name="Лист" r:id="rId3" imgW="7476949" imgH="4114800" progId="Excel.Sheet.8">
                  <p:embed/>
                </p:oleObj>
              </mc:Choice>
              <mc:Fallback>
                <p:oleObj name="Лист" r:id="rId3" imgW="7476949" imgH="4114800" progId="Excel.Sheet.8">
                  <p:embed/>
                  <p:pic>
                    <p:nvPicPr>
                      <p:cNvPr id="0" name="Picture 19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lum bright="-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916832"/>
                        <a:ext cx="7721600" cy="4249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Малый и средний бизнес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92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983378"/>
              </p:ext>
            </p:extLst>
          </p:nvPr>
        </p:nvGraphicFramePr>
        <p:xfrm>
          <a:off x="333375" y="2133600"/>
          <a:ext cx="8477250" cy="453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7" name="Лист" r:id="rId3" imgW="8296451" imgH="4438764" progId="Excel.Sheet.8">
                  <p:embed/>
                </p:oleObj>
              </mc:Choice>
              <mc:Fallback>
                <p:oleObj name="Лист" r:id="rId3" imgW="8296451" imgH="4438764" progId="Excel.Sheet.8">
                  <p:embed/>
                  <p:pic>
                    <p:nvPicPr>
                      <p:cNvPr id="0" name="Picture 19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2133600"/>
                        <a:ext cx="8477250" cy="453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субъектов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малого бизнеса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94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404664"/>
            <a:ext cx="3672408" cy="168488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b="1" cap="none" dirty="0">
                <a:solidFill>
                  <a:srgbClr val="7030A0"/>
                </a:solidFill>
                <a:cs typeface="Times New Roman" panose="02020603050405020304" pitchFamily="18" charset="0"/>
              </a:rPr>
              <a:t>Розничная торговля </a:t>
            </a:r>
            <a:r>
              <a:rPr lang="ru-RU" b="1" cap="none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/>
            </a:r>
            <a:br>
              <a:rPr lang="ru-RU" b="1" cap="none" dirty="0" smtClean="0">
                <a:solidFill>
                  <a:srgbClr val="7030A0"/>
                </a:solidFill>
                <a:cs typeface="Times New Roman" panose="02020603050405020304" pitchFamily="18" charset="0"/>
              </a:rPr>
            </a:br>
            <a:r>
              <a:rPr lang="ru-RU" b="1" cap="none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в </a:t>
            </a:r>
            <a:r>
              <a:rPr lang="ru-RU" b="1" cap="none" dirty="0">
                <a:solidFill>
                  <a:srgbClr val="7030A0"/>
                </a:solidFill>
                <a:cs typeface="Times New Roman" panose="02020603050405020304" pitchFamily="18" charset="0"/>
              </a:rPr>
              <a:t>малом бизнесе</a:t>
            </a:r>
          </a:p>
        </p:txBody>
      </p:sp>
      <p:graphicFrame>
        <p:nvGraphicFramePr>
          <p:cNvPr id="2051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740645"/>
              </p:ext>
            </p:extLst>
          </p:nvPr>
        </p:nvGraphicFramePr>
        <p:xfrm>
          <a:off x="179512" y="2251074"/>
          <a:ext cx="4446463" cy="4418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6" name="Лист" r:id="rId3" imgW="5657754" imgH="5724639" progId="Excel.Sheet.8">
                  <p:embed/>
                </p:oleObj>
              </mc:Choice>
              <mc:Fallback>
                <p:oleObj name="Лист" r:id="rId3" imgW="5657754" imgH="5724639" progId="Excel.Sheet.8">
                  <p:embed/>
                  <p:pic>
                    <p:nvPicPr>
                      <p:cNvPr id="0" name="Picture 390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251074"/>
                        <a:ext cx="4446463" cy="44182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5576" y="764704"/>
            <a:ext cx="3977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прав потребителей</a:t>
            </a:r>
          </a:p>
        </p:txBody>
      </p:sp>
      <p:graphicFrame>
        <p:nvGraphicFramePr>
          <p:cNvPr id="205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243078"/>
              </p:ext>
            </p:extLst>
          </p:nvPr>
        </p:nvGraphicFramePr>
        <p:xfrm>
          <a:off x="4625975" y="2251074"/>
          <a:ext cx="4266505" cy="4418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7" name="Лист" r:id="rId5" imgW="4067322" imgH="4790904" progId="Excel.Sheet.8">
                  <p:embed/>
                </p:oleObj>
              </mc:Choice>
              <mc:Fallback>
                <p:oleObj name="Лист" r:id="rId5" imgW="4067322" imgH="4790904" progId="Excel.Sheet.8">
                  <p:embed/>
                  <p:pic>
                    <p:nvPicPr>
                      <p:cNvPr id="0" name="Picture 391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975" y="2251074"/>
                        <a:ext cx="4266505" cy="44182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7957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1105590"/>
              </p:ext>
            </p:extLst>
          </p:nvPr>
        </p:nvGraphicFramePr>
        <p:xfrm>
          <a:off x="468313" y="1946275"/>
          <a:ext cx="8567737" cy="475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5" name="Лист" r:id="rId3" imgW="8334487" imgH="4629150" progId="Excel.Sheet.8">
                  <p:embed/>
                </p:oleObj>
              </mc:Choice>
              <mc:Fallback>
                <p:oleObj name="Лист" r:id="rId3" imgW="8334487" imgH="4629150" progId="Excel.Sheet.8">
                  <p:embed/>
                  <p:pic>
                    <p:nvPicPr>
                      <p:cNvPr id="0" name="Picture 19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946275"/>
                        <a:ext cx="8567737" cy="475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Услуги общественного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питания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04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94472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4057627"/>
              </p:ext>
            </p:extLst>
          </p:nvPr>
        </p:nvGraphicFramePr>
        <p:xfrm>
          <a:off x="197514" y="1923593"/>
          <a:ext cx="874897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51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 среднегодовой заработной платы на крупных и средних предприятиях за 2014-2018 годы, руб.</a:t>
            </a:r>
          </a:p>
        </p:txBody>
      </p:sp>
    </p:spTree>
    <p:extLst>
      <p:ext uri="{BB962C8B-B14F-4D97-AF65-F5344CB8AC3E}">
        <p14:creationId xmlns:p14="http://schemas.microsoft.com/office/powerpoint/2010/main" val="152161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94472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9113271"/>
              </p:ext>
            </p:extLst>
          </p:nvPr>
        </p:nvGraphicFramePr>
        <p:xfrm>
          <a:off x="251520" y="1164015"/>
          <a:ext cx="8640960" cy="4695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безработицы 2014-2018 годы, %% </a:t>
            </a:r>
          </a:p>
        </p:txBody>
      </p:sp>
    </p:spTree>
    <p:extLst>
      <p:ext uri="{BB962C8B-B14F-4D97-AF65-F5344CB8AC3E}">
        <p14:creationId xmlns:p14="http://schemas.microsoft.com/office/powerpoint/2010/main" val="152161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184862"/>
              </p:ext>
            </p:extLst>
          </p:nvPr>
        </p:nvGraphicFramePr>
        <p:xfrm>
          <a:off x="1043608" y="2636912"/>
          <a:ext cx="6704502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консолидированного бюджета района по доходам</a:t>
            </a:r>
          </a:p>
        </p:txBody>
      </p:sp>
    </p:spTree>
    <p:extLst>
      <p:ext uri="{BB962C8B-B14F-4D97-AF65-F5344CB8AC3E}">
        <p14:creationId xmlns:p14="http://schemas.microsoft.com/office/powerpoint/2010/main" val="62245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544650"/>
              </p:ext>
            </p:extLst>
          </p:nvPr>
        </p:nvGraphicFramePr>
        <p:xfrm>
          <a:off x="107504" y="1628800"/>
          <a:ext cx="878497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и динамика доходов консолидированного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629878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401" y="2132858"/>
            <a:ext cx="8910990" cy="5087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12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муниципального района (ст. 14  131-ФЗ);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- администрации  МО «Кингисеппское городское поселение»;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- государственные полномочия (</a:t>
            </a:r>
            <a:r>
              <a:rPr lang="ru-RU" b="1" dirty="0" smtClean="0">
                <a:latin typeface="Times New Roman" pitchFamily="18" charset="0"/>
                <a:cs typeface="Times New Roman" panose="02020603050405020304" pitchFamily="18" charset="0"/>
              </a:rPr>
              <a:t>образование, ЗАГС, архив, опека и попечительство);</a:t>
            </a:r>
            <a:endParaRPr lang="ru-RU" b="1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переданные полномочия администраций сельских </a:t>
            </a:r>
            <a:r>
              <a:rPr lang="ru-RU" b="1" dirty="0" smtClean="0">
                <a:latin typeface="Times New Roman" pitchFamily="18" charset="0"/>
                <a:cs typeface="Times New Roman" panose="02020603050405020304" pitchFamily="18" charset="0"/>
              </a:rPr>
              <a:t>поселений </a:t>
            </a:r>
            <a:r>
              <a:rPr lang="ru-RU" i="1" dirty="0" smtClean="0">
                <a:latin typeface="Times New Roman" pitchFamily="18" charset="0"/>
                <a:cs typeface="Times New Roman" panose="02020603050405020304" pitchFamily="18" charset="0"/>
              </a:rPr>
              <a:t>(составление </a:t>
            </a:r>
            <a:r>
              <a:rPr lang="ru-RU" i="1" dirty="0">
                <a:latin typeface="Times New Roman" pitchFamily="18" charset="0"/>
                <a:cs typeface="Times New Roman" panose="02020603050405020304" pitchFamily="18" charset="0"/>
              </a:rPr>
              <a:t>проектов бюджетов и исполнение бюджетов; </a:t>
            </a:r>
            <a:r>
              <a:rPr lang="ru-RU" i="1" dirty="0" smtClean="0">
                <a:latin typeface="Times New Roman" pitchFamily="18" charset="0"/>
                <a:cs typeface="Times New Roman" panose="02020603050405020304" pitchFamily="18" charset="0"/>
              </a:rPr>
              <a:t>признание </a:t>
            </a:r>
            <a:r>
              <a:rPr lang="ru-RU" i="1" dirty="0">
                <a:latin typeface="Times New Roman" pitchFamily="18" charset="0"/>
                <a:cs typeface="Times New Roman" panose="02020603050405020304" pitchFamily="18" charset="0"/>
              </a:rPr>
              <a:t>граждан нуждающимися в улучшении жилищных условий и </a:t>
            </a:r>
            <a:r>
              <a:rPr lang="ru-RU" i="1" dirty="0" smtClean="0">
                <a:latin typeface="Times New Roman" pitchFamily="18" charset="0"/>
                <a:cs typeface="Times New Roman" panose="02020603050405020304" pitchFamily="18" charset="0"/>
              </a:rPr>
              <a:t>ведение </a:t>
            </a:r>
            <a:r>
              <a:rPr lang="ru-RU" i="1" dirty="0">
                <a:latin typeface="Times New Roman" pitchFamily="18" charset="0"/>
                <a:cs typeface="Times New Roman" panose="02020603050405020304" pitchFamily="18" charset="0"/>
              </a:rPr>
              <a:t>учета граждан в качестве нуждающихся в жилых помещениях в целях предоставления социальной выплаты на приобретение (строительство) жилого помещения  в рамках жилищных программ, а также по подготовке пакета документов, необходимых для предоставления социальной выплаты на приобретение (строительство) жилого </a:t>
            </a:r>
            <a:r>
              <a:rPr lang="ru-RU" i="1" dirty="0" smtClean="0">
                <a:latin typeface="Times New Roman" pitchFamily="18" charset="0"/>
                <a:cs typeface="Times New Roman" panose="02020603050405020304" pitchFamily="18" charset="0"/>
              </a:rPr>
              <a:t>помещения; муниципальный земельный контроль ).</a:t>
            </a:r>
            <a:endParaRPr lang="ru-RU" i="1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endParaRPr lang="ru-RU" sz="1050" dirty="0">
              <a:solidFill>
                <a:schemeClr val="accent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15000"/>
              </a:lnSpc>
              <a:spcAft>
                <a:spcPts val="750"/>
              </a:spcAft>
              <a:buFontTx/>
              <a:buChar char="-"/>
            </a:pPr>
            <a:endParaRPr lang="ru-RU" sz="1050" dirty="0">
              <a:solidFill>
                <a:schemeClr val="accent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1050" dirty="0">
                <a:solidFill>
                  <a:schemeClr val="accent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151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Кингисеппского муниципального района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исполняет полномочия: 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91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48116114"/>
              </p:ext>
            </p:extLst>
          </p:nvPr>
        </p:nvGraphicFramePr>
        <p:xfrm>
          <a:off x="251520" y="1628800"/>
          <a:ext cx="384218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7266470"/>
              </p:ext>
            </p:extLst>
          </p:nvPr>
        </p:nvGraphicFramePr>
        <p:xfrm>
          <a:off x="4093704" y="1628800"/>
          <a:ext cx="487078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Прямая со стрелкой 2"/>
          <p:cNvCxnSpPr/>
          <p:nvPr/>
        </p:nvCxnSpPr>
        <p:spPr>
          <a:xfrm flipV="1">
            <a:off x="5704433" y="4023066"/>
            <a:ext cx="54006" cy="2700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налоговых доходов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296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миллионов рублей</a:t>
            </a:r>
          </a:p>
        </p:txBody>
      </p:sp>
    </p:spTree>
    <p:extLst>
      <p:ext uri="{BB962C8B-B14F-4D97-AF65-F5344CB8AC3E}">
        <p14:creationId xmlns:p14="http://schemas.microsoft.com/office/powerpoint/2010/main" val="3117235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0823527"/>
              </p:ext>
            </p:extLst>
          </p:nvPr>
        </p:nvGraphicFramePr>
        <p:xfrm>
          <a:off x="953598" y="2210089"/>
          <a:ext cx="29163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37047964"/>
              </p:ext>
            </p:extLst>
          </p:nvPr>
        </p:nvGraphicFramePr>
        <p:xfrm>
          <a:off x="4896036" y="2294878"/>
          <a:ext cx="302895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01890" y="2749576"/>
            <a:ext cx="88209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99378" y="3799203"/>
            <a:ext cx="77239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114 %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6738" y="4797152"/>
            <a:ext cx="72327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108%</a:t>
            </a:r>
          </a:p>
        </p:txBody>
      </p:sp>
      <p:sp>
        <p:nvSpPr>
          <p:cNvPr id="12" name="8-конечная звезда 11"/>
          <p:cNvSpPr/>
          <p:nvPr/>
        </p:nvSpPr>
        <p:spPr>
          <a:xfrm>
            <a:off x="975201" y="3722257"/>
            <a:ext cx="756084" cy="432048"/>
          </a:xfrm>
          <a:prstGeom prst="star8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60648"/>
            <a:ext cx="8820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по доходам консолидированного бюджета  107,4%</a:t>
            </a:r>
          </a:p>
        </p:txBody>
      </p:sp>
    </p:spTree>
    <p:extLst>
      <p:ext uri="{BB962C8B-B14F-4D97-AF65-F5344CB8AC3E}">
        <p14:creationId xmlns:p14="http://schemas.microsoft.com/office/powerpoint/2010/main" val="681672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734353"/>
              </p:ext>
            </p:extLst>
          </p:nvPr>
        </p:nvGraphicFramePr>
        <p:xfrm>
          <a:off x="1385646" y="2306892"/>
          <a:ext cx="6272454" cy="3693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51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бюджетная обеспеченность на 1 жителя по налоговым доходам 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поселениях 7124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366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861111"/>
              </p:ext>
            </p:extLst>
          </p:nvPr>
        </p:nvGraphicFramePr>
        <p:xfrm>
          <a:off x="1187624" y="2132860"/>
          <a:ext cx="6984776" cy="4248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Волна 5"/>
          <p:cNvSpPr/>
          <p:nvPr/>
        </p:nvSpPr>
        <p:spPr>
          <a:xfrm>
            <a:off x="3653898" y="1970838"/>
            <a:ext cx="1890210" cy="702078"/>
          </a:xfrm>
          <a:prstGeom prst="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i="1" dirty="0">
                <a:latin typeface="Times New Roman" panose="02020603050405020304" pitchFamily="18" charset="0"/>
              </a:rPr>
              <a:t>21 600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-151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Разница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фактической бюджетной обеспеченности поселений с учетом дотации на выравнивание </a:t>
            </a:r>
          </a:p>
        </p:txBody>
      </p:sp>
    </p:spTree>
    <p:extLst>
      <p:ext uri="{BB962C8B-B14F-4D97-AF65-F5344CB8AC3E}">
        <p14:creationId xmlns:p14="http://schemas.microsoft.com/office/powerpoint/2010/main" val="1803129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144545"/>
              </p:ext>
            </p:extLst>
          </p:nvPr>
        </p:nvGraphicFramePr>
        <p:xfrm>
          <a:off x="1485900" y="2057404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228271"/>
              </p:ext>
            </p:extLst>
          </p:nvPr>
        </p:nvGraphicFramePr>
        <p:xfrm>
          <a:off x="2033718" y="3753036"/>
          <a:ext cx="4698522" cy="178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Субсидии из федерального и областного бюджетов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34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93658" y="1970838"/>
            <a:ext cx="6318702" cy="3726414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0713406"/>
              </p:ext>
            </p:extLst>
          </p:nvPr>
        </p:nvGraphicFramePr>
        <p:xfrm>
          <a:off x="107504" y="1308249"/>
          <a:ext cx="8856984" cy="5433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Волна 1"/>
          <p:cNvSpPr/>
          <p:nvPr/>
        </p:nvSpPr>
        <p:spPr>
          <a:xfrm>
            <a:off x="755576" y="5615324"/>
            <a:ext cx="2376264" cy="864096"/>
          </a:xfrm>
          <a:prstGeom prst="wav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00" b="1" spc="38" dirty="0">
                <a:ln w="11430"/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Расходы на социально-культурную сферу 2 100,0 миллионов рублей</a:t>
            </a:r>
          </a:p>
        </p:txBody>
      </p:sp>
      <p:sp>
        <p:nvSpPr>
          <p:cNvPr id="3" name="Волна 2"/>
          <p:cNvSpPr/>
          <p:nvPr/>
        </p:nvSpPr>
        <p:spPr>
          <a:xfrm>
            <a:off x="6012160" y="5647764"/>
            <a:ext cx="2106234" cy="810090"/>
          </a:xfrm>
          <a:prstGeom prst="wav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по расходам 86,8 %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Расходы консолидированного бюджета  3 229,4 млн. рублей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21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460953"/>
              </p:ext>
            </p:extLst>
          </p:nvPr>
        </p:nvGraphicFramePr>
        <p:xfrm>
          <a:off x="1485900" y="2057404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района (млн. рублей)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5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1792334"/>
              </p:ext>
            </p:extLst>
          </p:nvPr>
        </p:nvGraphicFramePr>
        <p:xfrm>
          <a:off x="1187624" y="980728"/>
          <a:ext cx="698477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Муниципальный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15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55442700"/>
              </p:ext>
            </p:extLst>
          </p:nvPr>
        </p:nvGraphicFramePr>
        <p:xfrm>
          <a:off x="1061610" y="2132860"/>
          <a:ext cx="3460998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Объект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35049279"/>
              </p:ext>
            </p:extLst>
          </p:nvPr>
        </p:nvGraphicFramePr>
        <p:xfrm>
          <a:off x="4680012" y="2078850"/>
          <a:ext cx="3078342" cy="2862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Волна 11"/>
          <p:cNvSpPr/>
          <p:nvPr/>
        </p:nvSpPr>
        <p:spPr>
          <a:xfrm>
            <a:off x="5110057" y="4833156"/>
            <a:ext cx="2106234" cy="540060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</a:rPr>
              <a:t>120 %</a:t>
            </a:r>
            <a:endParaRPr lang="ru-RU" b="1" i="1" dirty="0">
              <a:latin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3599892" y="2402886"/>
            <a:ext cx="324036" cy="2700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Волна 18"/>
          <p:cNvSpPr/>
          <p:nvPr/>
        </p:nvSpPr>
        <p:spPr>
          <a:xfrm>
            <a:off x="5110058" y="5373216"/>
            <a:ext cx="2106234" cy="540060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</a:rPr>
              <a:t>+ 141,4 млн. рублей</a:t>
            </a:r>
            <a:endParaRPr lang="ru-RU" b="1" i="1" dirty="0"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Налоговые доходы 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бюджета района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892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2064768"/>
              </p:ext>
            </p:extLst>
          </p:nvPr>
        </p:nvGraphicFramePr>
        <p:xfrm>
          <a:off x="1485900" y="2057404"/>
          <a:ext cx="302895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07551350"/>
              </p:ext>
            </p:extLst>
          </p:nvPr>
        </p:nvGraphicFramePr>
        <p:xfrm>
          <a:off x="4629150" y="2057404"/>
          <a:ext cx="3028950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34896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Безвозмездные поступления 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20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68541"/>
              </p:ext>
            </p:extLst>
          </p:nvPr>
        </p:nvGraphicFramePr>
        <p:xfrm>
          <a:off x="35496" y="764704"/>
          <a:ext cx="908828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700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502214"/>
              </p:ext>
            </p:extLst>
          </p:nvPr>
        </p:nvGraphicFramePr>
        <p:xfrm>
          <a:off x="1485900" y="2057404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51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Целевые субсидии из федерального и областного бюджетов, 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347,6 млн. рублей 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43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370134"/>
              </p:ext>
            </p:extLst>
          </p:nvPr>
        </p:nvGraphicFramePr>
        <p:xfrm>
          <a:off x="1043608" y="2057400"/>
          <a:ext cx="7272808" cy="417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Волна 7"/>
          <p:cNvSpPr/>
          <p:nvPr/>
        </p:nvSpPr>
        <p:spPr>
          <a:xfrm>
            <a:off x="1547664" y="5157192"/>
            <a:ext cx="3096344" cy="1062118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>
              <a:latin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</a:rPr>
              <a:t>Расходы на социально-культурную сферу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</a:rPr>
              <a:t>1 797,0 млн. рублей </a:t>
            </a:r>
          </a:p>
          <a:p>
            <a:pPr algn="ctr"/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2" name="Волна 1"/>
          <p:cNvSpPr/>
          <p:nvPr/>
        </p:nvSpPr>
        <p:spPr>
          <a:xfrm>
            <a:off x="5148064" y="5157192"/>
            <a:ext cx="2538282" cy="918102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</a:rPr>
              <a:t>Исполнение плана по расходам  92,5%</a:t>
            </a:r>
            <a:endParaRPr lang="ru-RU" b="1" dirty="0"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района 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2 313,0 миллионов рублей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44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128618"/>
              </p:ext>
            </p:extLst>
          </p:nvPr>
        </p:nvGraphicFramePr>
        <p:xfrm>
          <a:off x="1043608" y="1308250"/>
          <a:ext cx="7776864" cy="4929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66094" y="1677581"/>
            <a:ext cx="156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Фалилеевское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с/п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1308249"/>
            <a:ext cx="232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Город</a:t>
            </a:r>
            <a:r>
              <a:rPr lang="ru-RU" dirty="0" smtClean="0"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Ивангород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3743" y="2468637"/>
            <a:ext cx="1471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Котельское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с/п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97596" y="3813140"/>
            <a:ext cx="164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Куземкинское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с/п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48" y="4601288"/>
            <a:ext cx="139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Нежновское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с/п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0112" y="5661248"/>
            <a:ext cx="177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Опольевское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с/п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0608" y="4601288"/>
            <a:ext cx="2357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Пустомержское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с/п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2887612"/>
            <a:ext cx="1548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Усть-Лужское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с/п</a:t>
            </a:r>
          </a:p>
          <a:p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помощь в бюджеты сельских поселений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18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2245064"/>
              </p:ext>
            </p:extLst>
          </p:nvPr>
        </p:nvGraphicFramePr>
        <p:xfrm>
          <a:off x="1475656" y="2132856"/>
          <a:ext cx="6470476" cy="410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 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города Кингисеппа   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(млн. рублей)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0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29983505"/>
              </p:ext>
            </p:extLst>
          </p:nvPr>
        </p:nvGraphicFramePr>
        <p:xfrm>
          <a:off x="857224" y="2285992"/>
          <a:ext cx="3237216" cy="282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44581"/>
              </p:ext>
            </p:extLst>
          </p:nvPr>
        </p:nvGraphicFramePr>
        <p:xfrm>
          <a:off x="4714876" y="2285992"/>
          <a:ext cx="302895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Волна 7"/>
          <p:cNvSpPr/>
          <p:nvPr/>
        </p:nvSpPr>
        <p:spPr>
          <a:xfrm>
            <a:off x="1785918" y="5357826"/>
            <a:ext cx="1998222" cy="540060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117 %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151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плана 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доходам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462,6 млн. рублей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81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21659"/>
              </p:ext>
            </p:extLst>
          </p:nvPr>
        </p:nvGraphicFramePr>
        <p:xfrm>
          <a:off x="1331640" y="2057404"/>
          <a:ext cx="6768752" cy="4323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Межбюджетные трансферты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128,3 млн. рублей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49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3089082"/>
              </p:ext>
            </p:extLst>
          </p:nvPr>
        </p:nvGraphicFramePr>
        <p:xfrm>
          <a:off x="971600" y="1484784"/>
          <a:ext cx="712879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Волна 6"/>
          <p:cNvSpPr/>
          <p:nvPr/>
        </p:nvSpPr>
        <p:spPr>
          <a:xfrm>
            <a:off x="2851283" y="4828149"/>
            <a:ext cx="2952328" cy="1224136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плана 82,6 %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413,2 млн. рублей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20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9471">
            <a:off x="3239741" y="1647264"/>
            <a:ext cx="3308941" cy="220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583">
            <a:off x="6037789" y="1846000"/>
            <a:ext cx="2995217" cy="4402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5262">
            <a:off x="-5612" y="1638022"/>
            <a:ext cx="3271224" cy="4361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32587">
            <a:off x="3074641" y="3987663"/>
            <a:ext cx="3436640" cy="2577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Социально-экономическое партнерство</a:t>
            </a:r>
          </a:p>
        </p:txBody>
      </p:sp>
    </p:spTree>
    <p:extLst>
      <p:ext uri="{BB962C8B-B14F-4D97-AF65-F5344CB8AC3E}">
        <p14:creationId xmlns:p14="http://schemas.microsoft.com/office/powerpoint/2010/main" val="915754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51738">
            <a:off x="2681790" y="1552332"/>
            <a:ext cx="3681492" cy="444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9026" name="Picture 2" descr="C:\Users\ShapenkovaEA\Desktop\IMG_3868-18-02-19-01-3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48"/>
          <a:stretch>
            <a:fillRect/>
          </a:stretch>
        </p:blipFill>
        <p:spPr bwMode="auto">
          <a:xfrm rot="21416875">
            <a:off x="0" y="2888941"/>
            <a:ext cx="3226654" cy="161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9027" name="Picture 3" descr="C:\Users\ShapenkovaEA\Desktop\презентация\IMG_20190220_13571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0610">
            <a:off x="6" y="4423653"/>
            <a:ext cx="3604409" cy="1577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ShapenkovaEA\Desktop\презентация\IMG_20190220_13532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17927">
            <a:off x="5706126" y="4300602"/>
            <a:ext cx="3437874" cy="170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9028" name="Picture 4" descr="C:\Users\ShapenkovaEA\Desktop\презентация\IMG_20190220_14070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9700">
            <a:off x="5984760" y="2672916"/>
            <a:ext cx="3159240" cy="1743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9029" name="Picture 5" descr="C:\Users\ShapenkovaEA\Desktop\презентация\IMG_20190220_14194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4694">
            <a:off x="6192180" y="1268760"/>
            <a:ext cx="2951820" cy="145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7786" y="1376776"/>
            <a:ext cx="3681495" cy="58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" descr="C:\Users\ShapenkovaEA\Desktop\презентация\IMG_20190220_134114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334">
            <a:off x="1" y="1268760"/>
            <a:ext cx="2871458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5851" y="33875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3282821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526" y="2240868"/>
            <a:ext cx="847894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утверждено: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 расположения земельных участков 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346;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градостроительных планов земельных участков 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413;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Предоставлено сведений из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ИСОГД: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550 объектам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недвижимости;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Присвоение адресов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328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адресации;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Присвоено наименований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элементам улично-дорожной сети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980728"/>
            <a:ext cx="62087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территориального планирования и градостроительного зонирования,  документация по планировке территории, информационные системы 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Градостроительство и архитектура </a:t>
            </a:r>
          </a:p>
        </p:txBody>
      </p:sp>
    </p:spTree>
    <p:extLst>
      <p:ext uri="{BB962C8B-B14F-4D97-AF65-F5344CB8AC3E}">
        <p14:creationId xmlns:p14="http://schemas.microsoft.com/office/powerpoint/2010/main" val="2661866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4454046"/>
              </p:ext>
            </p:extLst>
          </p:nvPr>
        </p:nvGraphicFramePr>
        <p:xfrm>
          <a:off x="224517" y="1628800"/>
          <a:ext cx="869496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34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526" y="2240868"/>
            <a:ext cx="84789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5515" y="1196752"/>
            <a:ext cx="842493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177 разрешений на строительство</a:t>
            </a:r>
          </a:p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индивидуальные жилые дома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объекты общественного назначения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marL="214313" indent="-214313"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объекты производственного назначения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marL="214313" indent="-214313">
              <a:buFontTx/>
              <a:buChar char="-"/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AutoNum type="arabicPlain" startAt="15"/>
            </a:pPr>
            <a:r>
              <a:rPr 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разрешений </a:t>
            </a:r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ввод объектов в эксплуатацию  </a:t>
            </a:r>
            <a:endParaRPr lang="ru-RU" sz="20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     </a:t>
            </a:r>
            <a:r>
              <a:rPr lang="ru-RU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объекты общественного назначения  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из них наиболее  значимые: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торговый центр после реконструкции здания магазина на ул. Иванова;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торгово-офисное здание на ул. Большая Гражданская, здание 1Б;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административно-офисное здание, ул. Химиков, здание 5В;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здание магазина на ул. Вокзальная,  здание 18;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предприятие общественного питания быстрого обслуживания «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KFC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ул. Октябрьская ; </a:t>
            </a:r>
          </a:p>
          <a:p>
            <a:pPr marL="128588" indent="-128588">
              <a:buFontTx/>
              <a:buChar char="-"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8588" indent="-128588"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объекты производственного назначения -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из них наиболее  значимые: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автомобильная мойка на 5 постов  Крикковское ш., здание 67 б/2;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цех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рыбопереработки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реконструкции здания аккумуляторной 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п.Усть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-Луга;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склад товарно-материальных ценностей на территории «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Промзона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Алексеевка» </a:t>
            </a:r>
          </a:p>
          <a:p>
            <a:pPr algn="ctr"/>
            <a:endParaRPr lang="ru-RU" sz="1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3875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Градостроительство и архитектура </a:t>
            </a:r>
          </a:p>
        </p:txBody>
      </p:sp>
    </p:spTree>
    <p:extLst>
      <p:ext uri="{BB962C8B-B14F-4D97-AF65-F5344CB8AC3E}">
        <p14:creationId xmlns:p14="http://schemas.microsoft.com/office/powerpoint/2010/main" val="3521285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526" y="2240868"/>
            <a:ext cx="84789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592798"/>
            <a:ext cx="842493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04.08.2018 года подготовлено:</a:t>
            </a:r>
          </a:p>
          <a:p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уведомлений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соответствии данных о планируемых строительстве или реконструкции объекта индивидуального жилищного строительства или садового дома параметров объекта индивидуального жилищного строительства;</a:t>
            </a:r>
          </a:p>
          <a:p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уведомлений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соответствии построенных или реконструированных объектов индивидуального жилищного строительства или садового дома требованиям законодательства о градостроительной деятельности</a:t>
            </a:r>
            <a:endParaRPr lang="ru-RU" sz="1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7667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Градостроительство и архитектура </a:t>
            </a:r>
          </a:p>
        </p:txBody>
      </p:sp>
    </p:spTree>
    <p:extLst>
      <p:ext uri="{BB962C8B-B14F-4D97-AF65-F5344CB8AC3E}">
        <p14:creationId xmlns:p14="http://schemas.microsoft.com/office/powerpoint/2010/main" val="4117732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lena.Romanova\Desktop\доклад2019\ответы структурных подразделений\МКУ СЗ\DSCN375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60562">
            <a:off x="618900" y="1055547"/>
            <a:ext cx="3699611" cy="2774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4770">
            <a:off x="5233245" y="1180069"/>
            <a:ext cx="3629703" cy="272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615">
            <a:off x="367635" y="3796919"/>
            <a:ext cx="3884837" cy="262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1192">
            <a:off x="4662974" y="3846810"/>
            <a:ext cx="4116400" cy="274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социальных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2933872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2475">
            <a:off x="1473629" y="2140604"/>
            <a:ext cx="6935002" cy="4028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земельных участков для жилищного строительства и ИЖС</a:t>
            </a:r>
          </a:p>
        </p:txBody>
      </p:sp>
    </p:spTree>
    <p:extLst>
      <p:ext uri="{BB962C8B-B14F-4D97-AF65-F5344CB8AC3E}">
        <p14:creationId xmlns:p14="http://schemas.microsoft.com/office/powerpoint/2010/main" val="2097793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502" y="4941172"/>
            <a:ext cx="899686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 отношении собственников земельных участков,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самовольно занявших земельные участки,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проводится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претензионно-исковая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работа.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Направлено 23 претензии о добровольном устранении  нарушений, что на 43% больше, чем в 2017 году.</a:t>
            </a:r>
            <a:endParaRPr lang="ru-RU" sz="135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48819830"/>
              </p:ext>
            </p:extLst>
          </p:nvPr>
        </p:nvGraphicFramePr>
        <p:xfrm>
          <a:off x="0" y="1376775"/>
          <a:ext cx="8946486" cy="3587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 муниципального земельного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контроля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36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7674">
            <a:off x="-10100" y="1348271"/>
            <a:ext cx="4892535" cy="326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3110">
            <a:off x="4713451" y="1483320"/>
            <a:ext cx="4195359" cy="314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072074"/>
            <a:ext cx="8872716" cy="14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 улично-дорожной сети  протяженностью  около 3,8 км с оборудованием тротуаров,  наружного электроосвещения и обеспечением  техническими средствами  организации дорожного движения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дорожные знаки,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дорожная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разметка).</a:t>
            </a:r>
            <a:endParaRPr lang="ru-RU" sz="105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инфраструктуры микрорайонов в рамках 105-оз</a:t>
            </a:r>
          </a:p>
        </p:txBody>
      </p:sp>
    </p:spTree>
    <p:extLst>
      <p:ext uri="{BB962C8B-B14F-4D97-AF65-F5344CB8AC3E}">
        <p14:creationId xmlns:p14="http://schemas.microsoft.com/office/powerpoint/2010/main" val="1719908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4659">
            <a:off x="464166" y="1238063"/>
            <a:ext cx="3435195" cy="257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93359">
            <a:off x="3791671" y="1878308"/>
            <a:ext cx="1923678" cy="144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9973">
            <a:off x="1217043" y="4087771"/>
            <a:ext cx="3254791" cy="244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4618">
            <a:off x="4846559" y="3617633"/>
            <a:ext cx="3634536" cy="272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4618">
            <a:off x="5571411" y="1159418"/>
            <a:ext cx="3384501" cy="253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Жилищный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6370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Elena.Romanova\Desktop\9c6c22d99986ba88dd9304040d35550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3742">
            <a:off x="442844" y="2402421"/>
            <a:ext cx="4402951" cy="2986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lena.Romanova\Desktop\1507220698karat_11x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5990">
            <a:off x="4513600" y="2537447"/>
            <a:ext cx="4369321" cy="2979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ЖК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«Карат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93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6864">
            <a:off x="5572128" y="3930435"/>
            <a:ext cx="3293759" cy="275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0447">
            <a:off x="494447" y="1165651"/>
            <a:ext cx="3384963" cy="246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Elena.Romanova\Desktop\1488561650_zyuzinomedia.r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2704">
            <a:off x="4983412" y="1301225"/>
            <a:ext cx="3890360" cy="2590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lena.Romanova\Desktop\3-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5644">
            <a:off x="541336" y="4033065"/>
            <a:ext cx="4538076" cy="2269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4934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ЖКХ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80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135677"/>
            <a:ext cx="7056783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Выполнено дорожных работ на общую сумму более 60 млн. руб.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протяженность отремонтированных дорог – более 11 км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Marina.Ivanitskaya.KINGRAY\Desktop\Черновик доклада\фото поселения\верные фото Большелуцкое\42-оз\после 42-оз 11 проезд за ЦСДК 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9381">
            <a:off x="3253428" y="4481479"/>
            <a:ext cx="2430270" cy="1822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ina.Ivanitskaya.KINGRAY\Desktop\Черновик доклада\фото поселения\верные фото Ополье\ремонт дорог 2016\дорога после ремонта Контракт 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5970">
            <a:off x="3285889" y="2383022"/>
            <a:ext cx="2789416" cy="2092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rina.Ivanitskaya.KINGRAY\Desktop\Черновик доклада\фото поселения\верные фото Пустомержи\фотографии  дорога д.Б.Пустомержа\ТЕЛЕФОН 117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6433">
            <a:off x="6026428" y="2981876"/>
            <a:ext cx="2532680" cy="3327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Marina.Ivanitskaya.KINGRAY\Desktop\Черновик доклада\фото поселения\верные фото Пустомержи\фотографии  дорога д.Б.Пустомержа\ТЕЛЕФОН 112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5129">
            <a:off x="251399" y="2730977"/>
            <a:ext cx="2794875" cy="3409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3574928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na.Ivanitskaya.KINGRAY\Desktop\evrodisk64e45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930">
            <a:off x="6972596" y="3944136"/>
            <a:ext cx="2100299" cy="2100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ina.Ivanitskaya.KINGRAY\Desktop\dsc_002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930">
            <a:off x="3270877" y="4080995"/>
            <a:ext cx="3398123" cy="1911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ina.Ivanitskaya.KINGRAY\Desktop\staker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5848">
            <a:off x="-23418" y="3587669"/>
            <a:ext cx="3229632" cy="2426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ina.Ivanitskaya.KINGRAY\Desktop\5055hug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1545">
            <a:off x="3086866" y="2116826"/>
            <a:ext cx="2403525" cy="1802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rina.Ivanitskaya.KINGRAY\Desktop\949_big_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1545">
            <a:off x="120914" y="1234189"/>
            <a:ext cx="3353430" cy="2225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arina.Ivanitskaya.KINGRAY\Desktop\422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930">
            <a:off x="5202530" y="1315009"/>
            <a:ext cx="3904502" cy="2594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695" y="-3795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89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578297"/>
            <a:ext cx="847894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</a:rPr>
              <a:t>  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Районные дороги </a:t>
            </a:r>
            <a:r>
              <a:rPr lang="ru-RU" sz="1600" b="1" dirty="0" smtClean="0">
                <a:latin typeface="Times New Roman" panose="02020603050405020304" pitchFamily="18" charset="0"/>
              </a:rPr>
              <a:t>-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64,4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млн. руб.</a:t>
            </a:r>
            <a: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</a:rPr>
              <a:t>(областной </a:t>
            </a:r>
            <a:r>
              <a:rPr lang="ru-RU" sz="1600" i="1" dirty="0">
                <a:latin typeface="Times New Roman" panose="02020603050405020304" pitchFamily="18" charset="0"/>
              </a:rPr>
              <a:t>бюджет - 49,3 млн. руб., местные бюджеты -15,1 млн. руб</a:t>
            </a:r>
            <a:r>
              <a:rPr lang="ru-RU" sz="1600" i="1" dirty="0" smtClean="0">
                <a:latin typeface="Times New Roman" panose="02020603050405020304" pitchFamily="18" charset="0"/>
              </a:rPr>
              <a:t>.).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</a:rPr>
              <a:t>По </a:t>
            </a:r>
            <a:r>
              <a:rPr lang="ru-RU" sz="1600" dirty="0">
                <a:latin typeface="Times New Roman" panose="02020603050405020304" pitchFamily="18" charset="0"/>
              </a:rPr>
              <a:t>сравнению с 2017 годом размер   </a:t>
            </a:r>
            <a:r>
              <a:rPr lang="ru-RU" sz="1600" b="1" dirty="0">
                <a:latin typeface="Times New Roman" panose="02020603050405020304" pitchFamily="18" charset="0"/>
              </a:rPr>
              <a:t>областных субсидий  увеличился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более чем на 40%.</a:t>
            </a:r>
          </a:p>
          <a:p>
            <a:endParaRPr lang="ru-RU" sz="1600" b="1" dirty="0" smtClean="0">
              <a:latin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Выполнены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дорожные ремонтные работы:</a:t>
            </a:r>
          </a:p>
          <a:p>
            <a:pPr algn="ctr"/>
            <a:r>
              <a:rPr lang="ru-RU" sz="1600" b="1" i="1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Кингисеппский район:</a:t>
            </a:r>
            <a:endParaRPr lang="ru-RU" sz="1600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</a:rPr>
              <a:t>- ремонт районной автомобильной дороги "подъезд к дер</a:t>
            </a:r>
            <a:r>
              <a:rPr lang="ru-RU" sz="1600" i="1" dirty="0" smtClean="0">
                <a:latin typeface="Times New Roman" panose="02020603050405020304" pitchFamily="18" charset="0"/>
              </a:rPr>
              <a:t>. </a:t>
            </a:r>
            <a:r>
              <a:rPr lang="ru-RU" sz="1600" i="1" dirty="0" err="1" smtClean="0">
                <a:latin typeface="Times New Roman" panose="02020603050405020304" pitchFamily="18" charset="0"/>
              </a:rPr>
              <a:t>Литизно</a:t>
            </a:r>
            <a:r>
              <a:rPr lang="ru-RU" sz="1600" i="1" dirty="0">
                <a:latin typeface="Times New Roman" panose="02020603050405020304" pitchFamily="18" charset="0"/>
              </a:rPr>
              <a:t>";</a:t>
            </a:r>
            <a:endParaRPr lang="ru-RU" sz="1600" dirty="0">
              <a:latin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</a:rPr>
              <a:t>-районной автомобильной дороги «Подъезд к </a:t>
            </a:r>
            <a:r>
              <a:rPr lang="ru-RU" sz="1600" i="1" dirty="0" err="1">
                <a:latin typeface="Times New Roman" panose="02020603050405020304" pitchFamily="18" charset="0"/>
              </a:rPr>
              <a:t>дер.Получье</a:t>
            </a:r>
            <a:r>
              <a:rPr lang="ru-RU" sz="1600" i="1" dirty="0">
                <a:latin typeface="Times New Roman" panose="02020603050405020304" pitchFamily="18" charset="0"/>
              </a:rPr>
              <a:t>»;</a:t>
            </a:r>
            <a:endParaRPr lang="ru-RU" sz="1600" dirty="0">
              <a:latin typeface="Times New Roman" panose="02020603050405020304" pitchFamily="18" charset="0"/>
            </a:endParaRPr>
          </a:p>
          <a:p>
            <a:pPr algn="ctr"/>
            <a:r>
              <a:rPr lang="ru-RU" sz="1600" b="1" i="1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Кингисепп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endParaRPr lang="ru-RU" sz="1600" b="1" i="1" dirty="0" smtClean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</a:rPr>
              <a:t>(</a:t>
            </a:r>
            <a:r>
              <a:rPr lang="ru-RU" sz="1600" b="1" i="1" dirty="0">
                <a:latin typeface="Times New Roman" panose="02020603050405020304" pitchFamily="18" charset="0"/>
              </a:rPr>
              <a:t>общий объем средств </a:t>
            </a:r>
            <a:r>
              <a:rPr lang="ru-RU" sz="1600" b="1" i="1" dirty="0" smtClean="0">
                <a:latin typeface="Times New Roman" panose="02020603050405020304" pitchFamily="18" charset="0"/>
              </a:rPr>
              <a:t> –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72,7 млн. руб.: </a:t>
            </a:r>
            <a:r>
              <a:rPr lang="ru-RU" sz="1600" b="1" i="1" dirty="0" smtClean="0">
                <a:latin typeface="Times New Roman" panose="02020603050405020304" pitchFamily="18" charset="0"/>
              </a:rPr>
              <a:t>ОБ. </a:t>
            </a:r>
            <a:r>
              <a:rPr lang="ru-RU" sz="1600" b="1" i="1" dirty="0">
                <a:latin typeface="Times New Roman" panose="02020603050405020304" pitchFamily="18" charset="0"/>
              </a:rPr>
              <a:t>– 20,4 млн. руб.; местный – 52,3 млн. руб.):</a:t>
            </a:r>
            <a:endParaRPr lang="ru-RU" sz="1600" dirty="0">
              <a:latin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</a:rPr>
              <a:t>- ремонт </a:t>
            </a:r>
            <a:r>
              <a:rPr lang="ru-RU" sz="1600" i="1" dirty="0">
                <a:latin typeface="Times New Roman" panose="02020603050405020304" pitchFamily="18" charset="0"/>
              </a:rPr>
              <a:t>дороги на ул. Малая, ул. 1-я Линия (в границах от ул. Воровского до </a:t>
            </a:r>
            <a:r>
              <a:rPr lang="ru-RU" sz="1600" i="1" dirty="0" err="1">
                <a:latin typeface="Times New Roman" panose="02020603050405020304" pitchFamily="18" charset="0"/>
              </a:rPr>
              <a:t>пр.Карла</a:t>
            </a:r>
            <a:r>
              <a:rPr lang="ru-RU" sz="1600" i="1" dirty="0">
                <a:latin typeface="Times New Roman" panose="02020603050405020304" pitchFamily="18" charset="0"/>
              </a:rPr>
              <a:t> Маркса), ул. Большая Советская;</a:t>
            </a:r>
            <a:endParaRPr lang="ru-RU" sz="1600" dirty="0">
              <a:latin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</a:rPr>
              <a:t>- ремонт участка автомобильной дороги по пр. Карла Маркса (в границах от ул. Большая Гражданская до ул. Большая Советская);</a:t>
            </a:r>
            <a:endParaRPr lang="ru-RU" sz="1600" dirty="0">
              <a:latin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</a:rPr>
              <a:t>- ремонт участка автомобильной дороги по ул. Красногвардейская (от ул. </a:t>
            </a:r>
            <a:r>
              <a:rPr lang="ru-RU" sz="1600" i="1" dirty="0" err="1">
                <a:latin typeface="Times New Roman" panose="02020603050405020304" pitchFamily="18" charset="0"/>
              </a:rPr>
              <a:t>Графова</a:t>
            </a:r>
            <a:r>
              <a:rPr lang="ru-RU" sz="1600" i="1" dirty="0">
                <a:latin typeface="Times New Roman" panose="02020603050405020304" pitchFamily="18" charset="0"/>
              </a:rPr>
              <a:t> до ул. Микулина);</a:t>
            </a:r>
            <a:endParaRPr lang="ru-RU" sz="1600" dirty="0">
              <a:latin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</a:rPr>
              <a:t>- ремонт участка автомобильной дороги по ул. Ново-</a:t>
            </a:r>
            <a:r>
              <a:rPr lang="ru-RU" sz="1600" i="1" dirty="0" err="1">
                <a:latin typeface="Times New Roman" panose="02020603050405020304" pitchFamily="18" charset="0"/>
              </a:rPr>
              <a:t>Порхово</a:t>
            </a:r>
            <a:r>
              <a:rPr lang="ru-RU" sz="1600" i="1" dirty="0">
                <a:latin typeface="Times New Roman" panose="02020603050405020304" pitchFamily="18" charset="0"/>
              </a:rPr>
              <a:t> (от ул. Микулина до ул. </a:t>
            </a:r>
            <a:r>
              <a:rPr lang="ru-RU" sz="1600" i="1" dirty="0" err="1">
                <a:latin typeface="Times New Roman" panose="02020603050405020304" pitchFamily="18" charset="0"/>
              </a:rPr>
              <a:t>Лужская</a:t>
            </a:r>
            <a:r>
              <a:rPr lang="ru-RU" sz="1600" i="1" dirty="0">
                <a:latin typeface="Times New Roman" panose="02020603050405020304" pitchFamily="18" charset="0"/>
              </a:rPr>
              <a:t>);</a:t>
            </a:r>
            <a:endParaRPr lang="ru-RU" sz="1600" dirty="0">
              <a:latin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</a:rPr>
              <a:t>- ремонт проездов к дворовым территориям многоквартирных домов: №43 по ул. Б. Советская, № 15 по ул. Воровского, № 10, № 8 по ул. Химиков.</a:t>
            </a:r>
            <a:endParaRPr lang="ru-RU" sz="1600" dirty="0">
              <a:latin typeface="Times New Roman" panose="02020603050405020304" pitchFamily="18" charset="0"/>
            </a:endParaRPr>
          </a:p>
          <a:p>
            <a:pPr algn="ctr"/>
            <a:r>
              <a:rPr lang="ru-RU" sz="1600" b="1" i="1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Ивангород:</a:t>
            </a:r>
            <a:endParaRPr lang="ru-RU" sz="1600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</a:rPr>
              <a:t>- ремонт дороги на </a:t>
            </a:r>
            <a:r>
              <a:rPr lang="ru-RU" sz="1600" i="1" dirty="0" err="1">
                <a:latin typeface="Times New Roman" panose="02020603050405020304" pitchFamily="18" charset="0"/>
              </a:rPr>
              <a:t>ул.Пасторова</a:t>
            </a:r>
            <a:r>
              <a:rPr lang="ru-RU" sz="1600" i="1" dirty="0">
                <a:latin typeface="Times New Roman" panose="02020603050405020304" pitchFamily="18" charset="0"/>
              </a:rPr>
              <a:t>, ул. Матросова </a:t>
            </a:r>
            <a:r>
              <a:rPr lang="ru-RU" sz="1600" i="1" dirty="0" smtClean="0">
                <a:latin typeface="Times New Roman" panose="02020603050405020304" pitchFamily="18" charset="0"/>
              </a:rPr>
              <a:t>,  ул.Госпитальная</a:t>
            </a:r>
            <a:r>
              <a:rPr lang="ru-RU" sz="1600" i="1" dirty="0">
                <a:latin typeface="Times New Roman" panose="02020603050405020304" pitchFamily="18" charset="0"/>
              </a:rPr>
              <a:t>, ул.Восточная (от </a:t>
            </a:r>
            <a:r>
              <a:rPr lang="ru-RU" sz="1600" i="1" dirty="0" smtClean="0">
                <a:latin typeface="Times New Roman" panose="02020603050405020304" pitchFamily="18" charset="0"/>
              </a:rPr>
              <a:t> детского дом</a:t>
            </a:r>
            <a:r>
              <a:rPr lang="ru-RU" sz="1600" i="1" dirty="0">
                <a:latin typeface="Times New Roman" panose="02020603050405020304" pitchFamily="18" charset="0"/>
              </a:rPr>
              <a:t>а</a:t>
            </a:r>
            <a:r>
              <a:rPr lang="ru-RU" sz="1600" i="1" dirty="0" smtClean="0">
                <a:latin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</a:rPr>
              <a:t>до  </a:t>
            </a:r>
            <a:r>
              <a:rPr lang="ru-RU" sz="1600" i="1" dirty="0" smtClean="0">
                <a:latin typeface="Times New Roman" panose="02020603050405020304" pitchFamily="18" charset="0"/>
              </a:rPr>
              <a:t>школы № 1 </a:t>
            </a:r>
            <a:r>
              <a:rPr lang="ru-RU" sz="1600" i="1" dirty="0">
                <a:latin typeface="Times New Roman" panose="02020603050405020304" pitchFamily="18" charset="0"/>
              </a:rPr>
              <a:t>им. </a:t>
            </a:r>
            <a:r>
              <a:rPr lang="ru-RU" sz="1600" i="1" dirty="0" err="1">
                <a:latin typeface="Times New Roman" panose="02020603050405020304" pitchFamily="18" charset="0"/>
              </a:rPr>
              <a:t>Н.П.Наумова</a:t>
            </a:r>
            <a:r>
              <a:rPr lang="ru-RU" sz="1600" i="1" dirty="0">
                <a:latin typeface="Times New Roman" panose="02020603050405020304" pitchFamily="18" charset="0"/>
              </a:rPr>
              <a:t>» и  от дома №3 по </a:t>
            </a:r>
            <a:r>
              <a:rPr lang="ru-RU" sz="1600" i="1" dirty="0" err="1">
                <a:latin typeface="Times New Roman" panose="02020603050405020304" pitchFamily="18" charset="0"/>
              </a:rPr>
              <a:t>ул.Восточная</a:t>
            </a:r>
            <a:r>
              <a:rPr lang="ru-RU" sz="1600" i="1" dirty="0">
                <a:latin typeface="Times New Roman" panose="02020603050405020304" pitchFamily="18" charset="0"/>
              </a:rPr>
              <a:t> до Кингисеппского шоссе, от дома №16 до дома №7), </a:t>
            </a:r>
            <a:r>
              <a:rPr lang="ru-RU" sz="1600" i="1" dirty="0" err="1">
                <a:latin typeface="Times New Roman" panose="02020603050405020304" pitchFamily="18" charset="0"/>
              </a:rPr>
              <a:t>ул.Механическая</a:t>
            </a:r>
            <a:r>
              <a:rPr lang="ru-RU" sz="1600" i="1" dirty="0">
                <a:latin typeface="Times New Roman" panose="02020603050405020304" pitchFamily="18" charset="0"/>
              </a:rPr>
              <a:t>, участок по </a:t>
            </a:r>
            <a:r>
              <a:rPr lang="ru-RU" sz="1600" i="1" dirty="0" err="1">
                <a:latin typeface="Times New Roman" panose="02020603050405020304" pitchFamily="18" charset="0"/>
              </a:rPr>
              <a:t>ул.Федюнинского</a:t>
            </a:r>
            <a:r>
              <a:rPr lang="ru-RU" sz="1600" i="1" dirty="0">
                <a:latin typeface="Times New Roman" panose="02020603050405020304" pitchFamily="18" charset="0"/>
              </a:rPr>
              <a:t> от дома № 11 до дома № </a:t>
            </a:r>
            <a:r>
              <a:rPr lang="ru-RU" sz="1600" i="1" dirty="0" smtClean="0">
                <a:latin typeface="Times New Roman" panose="02020603050405020304" pitchFamily="18" charset="0"/>
              </a:rPr>
              <a:t>17</a:t>
            </a:r>
            <a:r>
              <a:rPr lang="ru-RU" sz="1600" i="1" dirty="0">
                <a:latin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Дорожные ремонты</a:t>
            </a:r>
          </a:p>
        </p:txBody>
      </p:sp>
    </p:spTree>
    <p:extLst>
      <p:ext uri="{BB962C8B-B14F-4D97-AF65-F5344CB8AC3E}">
        <p14:creationId xmlns:p14="http://schemas.microsoft.com/office/powerpoint/2010/main" val="1627445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0146"/>
            <a:ext cx="853294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Фалилеевское 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сельское поселение:</a:t>
            </a:r>
            <a:endParaRPr lang="ru-RU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- ремонт дороги от дома </a:t>
            </a:r>
            <a:r>
              <a:rPr lang="ru-RU" dirty="0" smtClean="0">
                <a:latin typeface="Times New Roman" panose="02020603050405020304" pitchFamily="18" charset="0"/>
              </a:rPr>
              <a:t>№ 30а </a:t>
            </a:r>
            <a:r>
              <a:rPr lang="ru-RU" dirty="0">
                <a:latin typeface="Times New Roman" panose="02020603050405020304" pitchFamily="18" charset="0"/>
              </a:rPr>
              <a:t>до региональной дороги «Гурлево-Перелесье»;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</a:rPr>
              <a:t> ремонт </a:t>
            </a:r>
            <a:r>
              <a:rPr lang="ru-RU" dirty="0">
                <a:latin typeface="Times New Roman" panose="02020603050405020304" pitchFamily="18" charset="0"/>
              </a:rPr>
              <a:t>участка дороги от кольца до МБДОУ «Фалилеевский детский сад</a:t>
            </a:r>
            <a:r>
              <a:rPr lang="ru-RU" dirty="0" smtClean="0">
                <a:latin typeface="Times New Roman" panose="02020603050405020304" pitchFamily="18" charset="0"/>
              </a:rPr>
              <a:t>»;</a:t>
            </a: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Пустомержское сельское поселение: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- ремонт дороги в  </a:t>
            </a:r>
            <a:r>
              <a:rPr lang="ru-RU" dirty="0" err="1">
                <a:latin typeface="Times New Roman" panose="02020603050405020304" pitchFamily="18" charset="0"/>
              </a:rPr>
              <a:t>д.Среднее</a:t>
            </a:r>
            <a:r>
              <a:rPr lang="ru-RU" dirty="0">
                <a:latin typeface="Times New Roman" panose="02020603050405020304" pitchFamily="18" charset="0"/>
              </a:rPr>
              <a:t> Село;</a:t>
            </a:r>
          </a:p>
          <a:p>
            <a:r>
              <a:rPr lang="ru-RU" b="1" dirty="0">
                <a:latin typeface="Times New Roman" panose="02020603050405020304" pitchFamily="18" charset="0"/>
              </a:rPr>
              <a:t> 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Котельское сельское поселение:</a:t>
            </a:r>
            <a:endParaRPr lang="ru-RU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</a:rPr>
              <a:t>- ремонт </a:t>
            </a:r>
            <a:r>
              <a:rPr lang="ru-RU" dirty="0">
                <a:latin typeface="Times New Roman" panose="02020603050405020304" pitchFamily="18" charset="0"/>
              </a:rPr>
              <a:t>участка дороги в </a:t>
            </a:r>
            <a:r>
              <a:rPr lang="ru-RU" dirty="0" err="1">
                <a:latin typeface="Times New Roman" panose="02020603050405020304" pitchFamily="18" charset="0"/>
              </a:rPr>
              <a:t>д.Удосолово</a:t>
            </a:r>
            <a:r>
              <a:rPr lang="ru-RU" dirty="0">
                <a:latin typeface="Times New Roman" panose="02020603050405020304" pitchFamily="18" charset="0"/>
              </a:rPr>
              <a:t> (от братского захоронения до кладбища), в </a:t>
            </a:r>
            <a:r>
              <a:rPr lang="ru-RU" dirty="0" err="1">
                <a:latin typeface="Times New Roman" panose="02020603050405020304" pitchFamily="18" charset="0"/>
              </a:rPr>
              <a:t>д.Войносолово</a:t>
            </a:r>
            <a:r>
              <a:rPr lang="ru-RU" dirty="0">
                <a:latin typeface="Times New Roman" panose="02020603050405020304" pitchFamily="18" charset="0"/>
              </a:rPr>
              <a:t> (от дома №41 до дома №56), в </a:t>
            </a:r>
            <a:r>
              <a:rPr lang="ru-RU" dirty="0" err="1">
                <a:latin typeface="Times New Roman" panose="02020603050405020304" pitchFamily="18" charset="0"/>
              </a:rPr>
              <a:t>д.Караваево</a:t>
            </a:r>
            <a:r>
              <a:rPr lang="ru-RU" dirty="0">
                <a:latin typeface="Times New Roman" panose="02020603050405020304" pitchFamily="18" charset="0"/>
              </a:rPr>
              <a:t> (от площади до выезда на асфальт);</a:t>
            </a:r>
          </a:p>
          <a:p>
            <a:r>
              <a:rPr lang="ru-RU" b="1" dirty="0">
                <a:latin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</a:endParaRPr>
          </a:p>
          <a:p>
            <a:pPr algn="ctr"/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Усть-Лужское сельское поселение</a:t>
            </a:r>
            <a:r>
              <a:rPr lang="ru-RU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</a:rPr>
              <a:t>- ремонт </a:t>
            </a:r>
            <a:r>
              <a:rPr lang="ru-RU" dirty="0" err="1">
                <a:latin typeface="Times New Roman" panose="02020603050405020304" pitchFamily="18" charset="0"/>
              </a:rPr>
              <a:t>внутрипоселковой</a:t>
            </a:r>
            <a:r>
              <a:rPr lang="ru-RU" dirty="0">
                <a:latin typeface="Times New Roman" panose="02020603050405020304" pitchFamily="18" charset="0"/>
              </a:rPr>
              <a:t> дороги вдоль дома №18а и дома №14а  в пос. Усть-Луга;</a:t>
            </a:r>
          </a:p>
          <a:p>
            <a:r>
              <a:rPr lang="ru-RU" dirty="0">
                <a:latin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Большелуцкое сельское поселение:</a:t>
            </a:r>
            <a:endParaRPr lang="ru-RU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 - ремонт дороги в </a:t>
            </a:r>
            <a:r>
              <a:rPr lang="ru-RU" dirty="0" err="1">
                <a:latin typeface="Times New Roman" panose="02020603050405020304" pitchFamily="18" charset="0"/>
              </a:rPr>
              <a:t>д.Комаровка</a:t>
            </a:r>
            <a:r>
              <a:rPr lang="ru-RU" dirty="0">
                <a:latin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</a:rPr>
              <a:t> </a:t>
            </a:r>
          </a:p>
          <a:p>
            <a:pPr algn="ctr"/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Нежновское сельское поселение:</a:t>
            </a:r>
            <a:endParaRPr lang="ru-RU" u="sng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 - ремонт участка дороги в </a:t>
            </a:r>
            <a:r>
              <a:rPr lang="ru-RU" dirty="0" err="1">
                <a:latin typeface="Times New Roman" panose="02020603050405020304" pitchFamily="18" charset="0"/>
              </a:rPr>
              <a:t>д.Павлово</a:t>
            </a:r>
            <a:r>
              <a:rPr lang="ru-RU" dirty="0">
                <a:latin typeface="Times New Roman" panose="02020603050405020304" pitchFamily="18" charset="0"/>
              </a:rPr>
              <a:t> (от дома №34 в сторону дома №29), в </a:t>
            </a:r>
            <a:r>
              <a:rPr lang="ru-RU" dirty="0" err="1">
                <a:latin typeface="Times New Roman" panose="02020603050405020304" pitchFamily="18" charset="0"/>
              </a:rPr>
              <a:t>д.Ильмово</a:t>
            </a:r>
            <a:r>
              <a:rPr lang="ru-RU" dirty="0">
                <a:latin typeface="Times New Roman" panose="02020603050405020304" pitchFamily="18" charset="0"/>
              </a:rPr>
              <a:t>(от съезда к дому №35 в сторону автодороги «Котлы-</a:t>
            </a:r>
            <a:r>
              <a:rPr lang="ru-RU" dirty="0" err="1">
                <a:latin typeface="Times New Roman" panose="02020603050405020304" pitchFamily="18" charset="0"/>
              </a:rPr>
              <a:t>Урмизно</a:t>
            </a:r>
            <a:r>
              <a:rPr lang="ru-RU" dirty="0" smtClean="0">
                <a:latin typeface="Times New Roman" panose="02020603050405020304" pitchFamily="18" charset="0"/>
              </a:rPr>
              <a:t>»).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93659" y="1538791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Дорожные ремонты  в поселениях</a:t>
            </a:r>
          </a:p>
        </p:txBody>
      </p:sp>
    </p:spTree>
    <p:extLst>
      <p:ext uri="{BB962C8B-B14F-4D97-AF65-F5344CB8AC3E}">
        <p14:creationId xmlns:p14="http://schemas.microsoft.com/office/powerpoint/2010/main" val="2738851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432" y="1503684"/>
            <a:ext cx="85329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</a:rPr>
              <a:t>ремонт подходов к пешеходному мосту через р. Луга, соединяющий </a:t>
            </a:r>
            <a:r>
              <a:rPr lang="ru-RU" sz="2400" dirty="0" err="1">
                <a:latin typeface="Times New Roman" panose="02020603050405020304" pitchFamily="18" charset="0"/>
              </a:rPr>
              <a:t>мкр</a:t>
            </a:r>
            <a:r>
              <a:rPr lang="ru-RU" sz="2400" dirty="0">
                <a:latin typeface="Times New Roman" panose="02020603050405020304" pitchFamily="18" charset="0"/>
              </a:rPr>
              <a:t>. «Южный» и </a:t>
            </a:r>
            <a:r>
              <a:rPr lang="ru-RU" sz="2400" dirty="0" err="1">
                <a:latin typeface="Times New Roman" panose="02020603050405020304" pitchFamily="18" charset="0"/>
              </a:rPr>
              <a:t>мкр</a:t>
            </a:r>
            <a:r>
              <a:rPr lang="ru-RU" sz="2400" dirty="0">
                <a:latin typeface="Times New Roman" panose="02020603050405020304" pitchFamily="18" charset="0"/>
              </a:rPr>
              <a:t>. «Заречье»;</a:t>
            </a:r>
          </a:p>
          <a:p>
            <a:pPr marL="257175" indent="-257175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</a:rPr>
              <a:t> новый деревянный настил, укреплены ступени, проложен асфальт через остров до моста по дороге в Заречье;</a:t>
            </a:r>
          </a:p>
          <a:p>
            <a:pPr marL="257175" indent="-257175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</a:rPr>
              <a:t>косметический ремонт малого моста  через протоку в </a:t>
            </a:r>
            <a:r>
              <a:rPr lang="ru-RU" sz="2400" dirty="0" smtClean="0">
                <a:latin typeface="Times New Roman" panose="02020603050405020304" pitchFamily="18" charset="0"/>
              </a:rPr>
              <a:t>Заречье</a:t>
            </a:r>
            <a:endParaRPr lang="ru-RU" sz="2400" dirty="0">
              <a:latin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93659" y="1538791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1688">
            <a:off x="2815024" y="3653464"/>
            <a:ext cx="3406382" cy="3144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-151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Дорожные ремонты  в частном секторе Кингисеппа </a:t>
            </a:r>
            <a:endPara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79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526" y="1328395"/>
            <a:ext cx="853294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100" dirty="0" smtClean="0">
                <a:latin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</a:rPr>
              <a:t>ул. Мира и пер. Сосновый в д. </a:t>
            </a:r>
            <a:r>
              <a:rPr lang="ru-RU" sz="2100" dirty="0" err="1">
                <a:latin typeface="Times New Roman" panose="02020603050405020304" pitchFamily="18" charset="0"/>
              </a:rPr>
              <a:t>Порхово</a:t>
            </a:r>
            <a:r>
              <a:rPr lang="ru-RU" sz="2100" dirty="0">
                <a:latin typeface="Times New Roman" panose="02020603050405020304" pitchFamily="18" charset="0"/>
              </a:rPr>
              <a:t>, </a:t>
            </a:r>
          </a:p>
          <a:p>
            <a:endParaRPr lang="ru-RU" sz="2100" dirty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100" dirty="0">
                <a:latin typeface="Times New Roman" panose="02020603050405020304" pitchFamily="18" charset="0"/>
              </a:rPr>
              <a:t> ул. Воровского  (от пр. Карла Маркса до ул. Восточная) с тротуарами</a:t>
            </a:r>
          </a:p>
          <a:p>
            <a:r>
              <a:rPr lang="ru-RU" sz="2100" dirty="0">
                <a:latin typeface="Times New Roman" panose="02020603050405020304" pitchFamily="18" charset="0"/>
              </a:rPr>
              <a:t> вдоль здания прокуратуры и дома № 5, </a:t>
            </a:r>
          </a:p>
          <a:p>
            <a:endParaRPr lang="ru-RU" sz="2100" dirty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100" dirty="0">
                <a:latin typeface="Times New Roman" panose="02020603050405020304" pitchFamily="18" charset="0"/>
              </a:rPr>
              <a:t>ул. Дорожников,</a:t>
            </a:r>
          </a:p>
          <a:p>
            <a:pPr>
              <a:buFontTx/>
              <a:buChar char="-"/>
            </a:pPr>
            <a:endParaRPr lang="ru-RU" sz="2100" dirty="0">
              <a:latin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</a:rPr>
              <a:t>- ул. Иванова (от пр. К. Маркса до ул. Театральная),  </a:t>
            </a:r>
          </a:p>
          <a:p>
            <a:endParaRPr lang="ru-RU" sz="2100" dirty="0"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100" dirty="0">
                <a:latin typeface="Times New Roman" panose="02020603050405020304" pitchFamily="18" charset="0"/>
              </a:rPr>
              <a:t> участок автомобильной дороги  Аптекарскому переулку (от ул. Железнодорожная до ул. </a:t>
            </a:r>
            <a:r>
              <a:rPr lang="ru-RU" sz="2100" dirty="0" err="1">
                <a:latin typeface="Times New Roman" panose="02020603050405020304" pitchFamily="18" charset="0"/>
              </a:rPr>
              <a:t>Воскова</a:t>
            </a:r>
            <a:r>
              <a:rPr lang="ru-RU" sz="2100" dirty="0">
                <a:latin typeface="Times New Roman" panose="02020603050405020304" pitchFamily="18" charset="0"/>
              </a:rPr>
              <a:t>),    </a:t>
            </a:r>
          </a:p>
          <a:p>
            <a:r>
              <a:rPr lang="ru-RU" sz="2100" dirty="0">
                <a:latin typeface="Times New Roman" panose="02020603050405020304" pitchFamily="18" charset="0"/>
              </a:rPr>
              <a:t>  </a:t>
            </a:r>
          </a:p>
          <a:p>
            <a:pPr>
              <a:buFontTx/>
              <a:buChar char="-"/>
            </a:pPr>
            <a:r>
              <a:rPr lang="ru-RU" sz="2100" dirty="0">
                <a:latin typeface="Times New Roman" panose="02020603050405020304" pitchFamily="18" charset="0"/>
              </a:rPr>
              <a:t> частичный ремонт ул. </a:t>
            </a:r>
            <a:r>
              <a:rPr lang="ru-RU" sz="2100" dirty="0" err="1">
                <a:latin typeface="Times New Roman" panose="02020603050405020304" pitchFamily="18" charset="0"/>
              </a:rPr>
              <a:t>Комсомоловка</a:t>
            </a:r>
            <a:r>
              <a:rPr lang="ru-RU" sz="21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93659" y="1538791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Дорожные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в Кингисеппе в 2019 году 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3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                  </a:t>
            </a:r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</a:rPr>
              <a:t>Выполнены </a:t>
            </a:r>
            <a:r>
              <a:rPr lang="ru-RU" b="1" dirty="0">
                <a:latin typeface="Times New Roman" panose="02020603050405020304" pitchFamily="18" charset="0"/>
              </a:rPr>
              <a:t>мероприятия на общую сумму 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13,4 млн. руб.</a:t>
            </a:r>
          </a:p>
          <a:p>
            <a:endParaRPr lang="ru-RU" b="1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- установлены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два светофорных объекта </a:t>
            </a:r>
            <a:r>
              <a:rPr lang="ru-RU" dirty="0">
                <a:latin typeface="Times New Roman" panose="02020603050405020304" pitchFamily="18" charset="0"/>
              </a:rPr>
              <a:t>- на пересечении </a:t>
            </a:r>
            <a:r>
              <a:rPr lang="ru-RU" dirty="0" err="1">
                <a:latin typeface="Times New Roman" panose="02020603050405020304" pitchFamily="18" charset="0"/>
              </a:rPr>
              <a:t>ул.Октябрьская</a:t>
            </a:r>
            <a:r>
              <a:rPr lang="ru-RU" dirty="0">
                <a:latin typeface="Times New Roman" panose="02020603050405020304" pitchFamily="18" charset="0"/>
              </a:rPr>
              <a:t> и ул. Жукова и пешеходный объект с кнопкой  Крикковское шоссе, д.7;</a:t>
            </a:r>
          </a:p>
          <a:p>
            <a:r>
              <a:rPr lang="ru-RU" dirty="0">
                <a:latin typeface="Times New Roman" panose="02020603050405020304" pitchFamily="18" charset="0"/>
              </a:rPr>
              <a:t>- установлено 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четыре  автопавильона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</a:rPr>
              <a:t>   </a:t>
            </a:r>
            <a:r>
              <a:rPr lang="ru-RU" dirty="0">
                <a:latin typeface="Times New Roman" panose="02020603050405020304" pitchFamily="18" charset="0"/>
              </a:rPr>
              <a:t>на ул. Дорожников, ул. Воровского (у детского сада «Золотой ключик»),  ул. Октябрьская (со стороны ТЦ« Норд»), ул. Октябрьская, д.12;	</a:t>
            </a:r>
          </a:p>
          <a:p>
            <a:r>
              <a:rPr lang="ru-RU" dirty="0" smtClean="0">
                <a:latin typeface="Times New Roman" panose="02020603050405020304" pitchFamily="18" charset="0"/>
              </a:rPr>
              <a:t>-установлено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пешеходное ограждение </a:t>
            </a:r>
            <a:r>
              <a:rPr lang="ru-RU" dirty="0">
                <a:latin typeface="Times New Roman" panose="02020603050405020304" pitchFamily="18" charset="0"/>
              </a:rPr>
              <a:t>на 4-х перекрестках: пр. К. Маркса – пр. Аптекарский, ул. Жукова – ул. Октябрьская, Крикковское шоссе– Воровского, </a:t>
            </a:r>
            <a:r>
              <a:rPr lang="ru-RU" dirty="0" err="1">
                <a:latin typeface="Times New Roman" panose="02020603050405020304" pitchFamily="18" charset="0"/>
              </a:rPr>
              <a:t>Крикковкое</a:t>
            </a:r>
            <a:r>
              <a:rPr lang="ru-RU" dirty="0">
                <a:latin typeface="Times New Roman" panose="02020603050405020304" pitchFamily="18" charset="0"/>
              </a:rPr>
              <a:t> ш., д. 7. </a:t>
            </a:r>
          </a:p>
          <a:p>
            <a:r>
              <a:rPr lang="ru-RU" dirty="0">
                <a:latin typeface="Times New Roman" panose="02020603050405020304" pitchFamily="18" charset="0"/>
              </a:rPr>
              <a:t>- заменено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44 дорожных знака</a:t>
            </a:r>
            <a:r>
              <a:rPr lang="ru-RU" dirty="0">
                <a:latin typeface="Times New Roman" panose="02020603050405020304" pitchFamily="18" charset="0"/>
              </a:rPr>
              <a:t>; </a:t>
            </a:r>
          </a:p>
          <a:p>
            <a:r>
              <a:rPr lang="ru-RU" dirty="0">
                <a:latin typeface="Times New Roman" panose="02020603050405020304" pitchFamily="18" charset="0"/>
              </a:rPr>
              <a:t>- нанесена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дорожная разметка </a:t>
            </a:r>
            <a:r>
              <a:rPr lang="ru-RU" dirty="0">
                <a:latin typeface="Times New Roman" panose="02020603050405020304" pitchFamily="18" charset="0"/>
              </a:rPr>
              <a:t>на улично-дорожной сети (в том числе термопластиком);</a:t>
            </a:r>
          </a:p>
          <a:p>
            <a:r>
              <a:rPr lang="ru-RU" dirty="0" smtClean="0">
                <a:latin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</a:rPr>
              <a:t>оборудованы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пешеходные переходы </a:t>
            </a:r>
            <a:r>
              <a:rPr lang="ru-RU" dirty="0">
                <a:latin typeface="Times New Roman" panose="02020603050405020304" pitchFamily="18" charset="0"/>
              </a:rPr>
              <a:t>на ул. </a:t>
            </a:r>
            <a:r>
              <a:rPr lang="ru-RU" dirty="0" err="1">
                <a:latin typeface="Times New Roman" panose="02020603050405020304" pitchFamily="18" charset="0"/>
              </a:rPr>
              <a:t>Б.Советской</a:t>
            </a:r>
            <a:r>
              <a:rPr lang="ru-RU" dirty="0">
                <a:latin typeface="Times New Roman" panose="02020603050405020304" pitchFamily="18" charset="0"/>
              </a:rPr>
              <a:t> у д.25; на Крикковском шоссе у д. 27/50, на пересечении </a:t>
            </a:r>
            <a:r>
              <a:rPr lang="ru-RU" dirty="0" err="1">
                <a:latin typeface="Times New Roman" panose="02020603050405020304" pitchFamily="18" charset="0"/>
              </a:rPr>
              <a:t>ул.Театральная</a:t>
            </a:r>
            <a:r>
              <a:rPr lang="ru-RU" dirty="0">
                <a:latin typeface="Times New Roman" panose="02020603050405020304" pitchFamily="18" charset="0"/>
              </a:rPr>
              <a:t> (нечетная сторона) и </a:t>
            </a:r>
            <a:r>
              <a:rPr lang="ru-RU" dirty="0" err="1">
                <a:latin typeface="Times New Roman" panose="02020603050405020304" pitchFamily="18" charset="0"/>
              </a:rPr>
              <a:t>ул.Химиков</a:t>
            </a:r>
            <a:r>
              <a:rPr lang="ru-RU" dirty="0">
                <a:latin typeface="Times New Roman" panose="02020603050405020304" pitchFamily="18" charset="0"/>
              </a:rPr>
              <a:t> у д.№ 4;</a:t>
            </a:r>
          </a:p>
          <a:p>
            <a:r>
              <a:rPr lang="ru-RU" dirty="0">
                <a:latin typeface="Times New Roman" panose="02020603050405020304" pitchFamily="18" charset="0"/>
              </a:rPr>
              <a:t>- обустроено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наружное освещение </a:t>
            </a:r>
            <a:r>
              <a:rPr lang="ru-RU" b="1" dirty="0">
                <a:latin typeface="Times New Roman" panose="02020603050405020304" pitchFamily="18" charset="0"/>
              </a:rPr>
              <a:t>проезда </a:t>
            </a:r>
            <a:r>
              <a:rPr lang="ru-RU" dirty="0">
                <a:latin typeface="Times New Roman" panose="02020603050405020304" pitchFamily="18" charset="0"/>
              </a:rPr>
              <a:t>вдоль Крикковского шоссе (участок ул. Б. Бульвар до Воровского и от Воровского до </a:t>
            </a:r>
            <a:r>
              <a:rPr lang="ru-RU" dirty="0" err="1">
                <a:latin typeface="Times New Roman" panose="02020603050405020304" pitchFamily="18" charset="0"/>
              </a:rPr>
              <a:t>пр.К</a:t>
            </a:r>
            <a:r>
              <a:rPr lang="ru-RU" dirty="0">
                <a:latin typeface="Times New Roman" panose="02020603050405020304" pitchFamily="18" charset="0"/>
              </a:rPr>
              <a:t>. Маркса), </a:t>
            </a:r>
            <a:r>
              <a:rPr lang="ru-RU" dirty="0" smtClean="0">
                <a:latin typeface="Times New Roman" panose="02020603050405020304" pitchFamily="18" charset="0"/>
              </a:rPr>
              <a:t>проезда-дублера, </a:t>
            </a:r>
            <a:r>
              <a:rPr lang="ru-RU" dirty="0">
                <a:latin typeface="Times New Roman" panose="02020603050405020304" pitchFamily="18" charset="0"/>
              </a:rPr>
              <a:t>проезда от ул. Б. Советская до ул. Воровского вдоль здания центральной библиотеки);</a:t>
            </a:r>
          </a:p>
          <a:p>
            <a:r>
              <a:rPr lang="ru-RU" dirty="0">
                <a:latin typeface="Times New Roman" panose="02020603050405020304" pitchFamily="18" charset="0"/>
              </a:rPr>
              <a:t>- обустроено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наружное освещение </a:t>
            </a:r>
            <a:r>
              <a:rPr lang="ru-RU" dirty="0">
                <a:latin typeface="Times New Roman" panose="02020603050405020304" pitchFamily="18" charset="0"/>
              </a:rPr>
              <a:t>улично-дорожной сети (перекресток ул. Крикковское шоссе с ул. Воровского, перекресток </a:t>
            </a:r>
            <a:r>
              <a:rPr lang="ru-RU" dirty="0" err="1">
                <a:latin typeface="Times New Roman" panose="02020603050405020304" pitchFamily="18" charset="0"/>
              </a:rPr>
              <a:t>пр.Карла</a:t>
            </a:r>
            <a:r>
              <a:rPr lang="ru-RU" dirty="0">
                <a:latin typeface="Times New Roman" panose="02020603050405020304" pitchFamily="18" charset="0"/>
              </a:rPr>
              <a:t> Маркса с ул. Дорожников, пл. Николаева, у д. № 14 по ул. Жукова).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93659" y="1538791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дорожного движения</a:t>
            </a: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135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115723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Освещение микрорайонов 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частного сектора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2999">
            <a:off x="398157" y="1439162"/>
            <a:ext cx="3794280" cy="505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678">
            <a:off x="4860031" y="1407908"/>
            <a:ext cx="3817721" cy="5090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85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60" y="1052736"/>
            <a:ext cx="3794298" cy="295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C:\Users\Elena.Romanova\Desktop\0e443b8e588c7889bc34bda96d37b54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855">
            <a:off x="4999210" y="1252876"/>
            <a:ext cx="3729564" cy="2484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Elena.Romanova\Desktop\6947ff20ef7016f5a7837896a8290c2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6662">
            <a:off x="455753" y="4099939"/>
            <a:ext cx="3546242" cy="2659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Elena.Romanova\Desktop\proektirovanie-gazoprovodov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5888">
            <a:off x="4705681" y="3881604"/>
            <a:ext cx="3834185" cy="2556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Газификация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552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934598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Шесть  образовательных учреждений района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оснащены  узлами учета тепловой энергии (детские сады  №  2 Ивангорода, д.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Фалилеево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Ивангородские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 №1 и №2,   ДЮСШ  и детская школа искусств в Ивангороде)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Elena.Romanova\Desktop\1308615084_l000165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1332">
            <a:off x="1357290" y="3857628"/>
            <a:ext cx="3007221" cy="2255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Elena.Romanova\Desktop\UUTE-Glavno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9899">
            <a:off x="5214942" y="3929066"/>
            <a:ext cx="3088739" cy="1877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Энергосбережение</a:t>
            </a:r>
          </a:p>
        </p:txBody>
      </p:sp>
    </p:spTree>
    <p:extLst>
      <p:ext uri="{BB962C8B-B14F-4D97-AF65-F5344CB8AC3E}">
        <p14:creationId xmlns:p14="http://schemas.microsoft.com/office/powerpoint/2010/main" val="975696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532376"/>
              </p:ext>
            </p:extLst>
          </p:nvPr>
        </p:nvGraphicFramePr>
        <p:xfrm>
          <a:off x="323528" y="1097798"/>
          <a:ext cx="8356653" cy="5571562"/>
        </p:xfrm>
        <a:graphic>
          <a:graphicData uri="http://schemas.openxmlformats.org/drawingml/2006/table">
            <a:tbl>
              <a:tblPr/>
              <a:tblGrid>
                <a:gridCol w="720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7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54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3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60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051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562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33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9251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073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701808">
                <a:tc gridSpan="1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Фактическое потребление электроэнергии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79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часов горения в год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кол-во лет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Система освещения </a:t>
                      </a: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ДО</a:t>
                      </a: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 реализации контракта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Система освещения </a:t>
                      </a:r>
                      <a:r>
                        <a:rPr kumimoji="0" lang="ru-RU" sz="1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ПОСЛЕ</a:t>
                      </a: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 реализации контракта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66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5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579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3 912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579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601">
                <a:tc rowSpan="2"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в год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кВт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1 825 769,00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219 092,28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601"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866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За весь срок действия контракта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кВт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10 954 614,00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1 314 553,68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6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1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7209" marR="67209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ЖКХ 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Энергосбережение</a:t>
            </a:r>
          </a:p>
        </p:txBody>
      </p:sp>
    </p:spTree>
    <p:extLst>
      <p:ext uri="{BB962C8B-B14F-4D97-AF65-F5344CB8AC3E}">
        <p14:creationId xmlns:p14="http://schemas.microsoft.com/office/powerpoint/2010/main" val="2086963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Elena.Romanova\Desktop\доклад2019\ответы структурных подразделений\ЖКХ\Фото АИТП-20штук\Фото АИТП\Б. Сов. 37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6044">
            <a:off x="354868" y="1317706"/>
            <a:ext cx="2180367" cy="2907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lena.Romanova\Desktop\доклад2019\ответы структурных подразделений\ЖКХ\Фото АИТП-20штук\Фото АИТП\Б. Совет. 37- 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9513">
            <a:off x="654208" y="4180493"/>
            <a:ext cx="3183849" cy="2387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Elena.Romanova\Desktop\доклад2019\ответы структурных подразделений\ЖКХ\Фото АИТП-20штук\Фото АИТП\Б. Советск. 25  итп -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75115">
            <a:off x="5252128" y="3982269"/>
            <a:ext cx="3449706" cy="2587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Elena.Romanova\Desktop\доклад2019\ответы структурных подразделений\ЖКХ\Фото АИТП-20штук\Фото АИТП\Б. Советск. 2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5273">
            <a:off x="6165311" y="1549908"/>
            <a:ext cx="2887995" cy="2165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Elena.Romanova\Desktop\доклад2019\ответы структурных подразделений\ЖКХ\Фото АИТП-20штук\Фото АИТП\Бульвар 17 итп-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221">
            <a:off x="2699864" y="1386250"/>
            <a:ext cx="3429127" cy="2571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Теплоснабжение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38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2717">
            <a:off x="248958" y="1530657"/>
            <a:ext cx="4375568" cy="291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Elena.Romanova\Desktop\u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5174">
            <a:off x="3056757" y="3270039"/>
            <a:ext cx="4643682" cy="2922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lena.Romanova\Desktop\f_cHAudmsubWUvYzYyNDExNy92NjI0MTE3NzYyLzIxODVkL2lweFFrcEZHaUdzLmpwZz9fX2lkPTYwMjE5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9868">
            <a:off x="4969297" y="1045003"/>
            <a:ext cx="4021048" cy="2679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Инвестиции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55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643" y="188640"/>
            <a:ext cx="858695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поселениях:</a:t>
            </a:r>
          </a:p>
          <a:p>
            <a:pPr marL="214313" indent="-214313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 водопровода в дер. Большая Пустомержа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14313" indent="-214313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 холодного водоснабжения в деревне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Мануйлово;</a:t>
            </a:r>
          </a:p>
          <a:p>
            <a:pPr marL="214313" indent="-214313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водопроводной сети в пос. Котельский.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реконструкции канализационных очистных сооружений в д. Фалилеево, Ополье, Большая Пустомержа.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ремонту оголовков, замене запорной арматуры на технологических трубопроводах контактных осветлителей ВОС «Сережино» на общую сумму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10,2 млн. руб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(областной бюджет -9,1 млн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 – 1,1 млн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913784"/>
            <a:ext cx="267426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120" y="4595075"/>
            <a:ext cx="3227784" cy="224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Водоснабжение и водоотведение</a:t>
            </a:r>
          </a:p>
        </p:txBody>
      </p:sp>
    </p:spTree>
    <p:extLst>
      <p:ext uri="{BB962C8B-B14F-4D97-AF65-F5344CB8AC3E}">
        <p14:creationId xmlns:p14="http://schemas.microsoft.com/office/powerpoint/2010/main" val="117761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Elena.Romanova\Desktop\photofacefun_com_15518727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90833">
            <a:off x="89591" y="4172291"/>
            <a:ext cx="3922379" cy="2153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lena.Romanova\Desktop\b410b4bb0e2499d071c2b4166348c9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1579">
            <a:off x="382080" y="1740722"/>
            <a:ext cx="3330307" cy="2140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Elena.Romanova\Desktop\Bez-nazvaniya-e150942249616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739">
            <a:off x="4322291" y="4508033"/>
            <a:ext cx="3141508" cy="2083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Elena.Romanova\Desktop\Tehobsluzhivanie_128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8684">
            <a:off x="4816538" y="1940369"/>
            <a:ext cx="4053884" cy="2422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Обслуживание жилого фонда многоквартирных домов</a:t>
            </a:r>
          </a:p>
        </p:txBody>
      </p:sp>
    </p:spTree>
    <p:extLst>
      <p:ext uri="{BB962C8B-B14F-4D97-AF65-F5344CB8AC3E}">
        <p14:creationId xmlns:p14="http://schemas.microsoft.com/office/powerpoint/2010/main" val="1717993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68520" y="1383306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Elena.Romanova\Desktop\znakcom-731960-550x36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8611">
            <a:off x="5636508" y="1241341"/>
            <a:ext cx="3632764" cy="2417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lena.Romanova\Desktop\prov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6320">
            <a:off x="5839641" y="3820482"/>
            <a:ext cx="3226499" cy="2473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5040" y="1454873"/>
            <a:ext cx="56182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</a:rPr>
              <a:t>рассмотрено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178 обращений граждан</a:t>
            </a:r>
            <a:r>
              <a:rPr lang="ru-RU" dirty="0">
                <a:latin typeface="Times New Roman" panose="02020603050405020304" pitchFamily="18" charset="0"/>
              </a:rPr>
              <a:t>; </a:t>
            </a:r>
            <a:endParaRPr lang="ru-RU" dirty="0" smtClean="0">
              <a:latin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</a:rPr>
              <a:t>-    проведено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50 выездных комиссионных осмотров </a:t>
            </a:r>
            <a:r>
              <a:rPr lang="ru-RU" dirty="0">
                <a:latin typeface="Times New Roman" panose="02020603050405020304" pitchFamily="18" charset="0"/>
              </a:rPr>
              <a:t>жилых помещений многоквартирных домов/жилых домов; </a:t>
            </a:r>
          </a:p>
          <a:p>
            <a:pPr marL="214313" indent="-214313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</a:rPr>
              <a:t>обращениям физических и юридических лиц проведено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24 внеплановые проверки</a:t>
            </a:r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</a:rPr>
              <a:t>организаций сферы управления </a:t>
            </a:r>
            <a:r>
              <a:rPr lang="ru-RU" dirty="0">
                <a:latin typeface="Times New Roman" panose="02020603050405020304" pitchFamily="18" charset="0"/>
              </a:rPr>
              <a:t>многоквартирными </a:t>
            </a:r>
            <a:r>
              <a:rPr lang="ru-RU" dirty="0" smtClean="0">
                <a:latin typeface="Times New Roman" panose="02020603050405020304" pitchFamily="18" charset="0"/>
              </a:rPr>
              <a:t>домами и по </a:t>
            </a:r>
            <a:r>
              <a:rPr lang="ru-RU" dirty="0">
                <a:latin typeface="Times New Roman" panose="02020603050405020304" pitchFamily="18" charset="0"/>
              </a:rPr>
              <a:t>обращениям физических и юридических лиц </a:t>
            </a:r>
            <a:r>
              <a:rPr lang="ru-RU" dirty="0" smtClean="0">
                <a:latin typeface="Times New Roman" panose="02020603050405020304" pitchFamily="18" charset="0"/>
              </a:rPr>
              <a:t> </a:t>
            </a:r>
          </a:p>
          <a:p>
            <a:pPr algn="just"/>
            <a:endParaRPr lang="ru-RU" dirty="0">
              <a:latin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выявлено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</a:rPr>
              <a:t>78 нарушений, выдано 24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предписания;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</a:rPr>
              <a:t>   Более </a:t>
            </a:r>
            <a:r>
              <a:rPr lang="ru-RU" dirty="0">
                <a:latin typeface="Times New Roman" panose="02020603050405020304" pitchFamily="18" charset="0"/>
              </a:rPr>
              <a:t>96% нарушений приходится на </a:t>
            </a:r>
            <a:r>
              <a:rPr lang="ru-RU" dirty="0" smtClean="0">
                <a:latin typeface="Times New Roman" panose="02020603050405020304" pitchFamily="18" charset="0"/>
              </a:rPr>
              <a:t>неудовлетворительное техническое </a:t>
            </a:r>
            <a:r>
              <a:rPr lang="ru-RU" dirty="0">
                <a:latin typeface="Times New Roman" panose="02020603050405020304" pitchFamily="18" charset="0"/>
              </a:rPr>
              <a:t>состояние конструкций и конструктивных элементов </a:t>
            </a:r>
            <a:endParaRPr lang="ru-RU" dirty="0" smtClean="0">
              <a:latin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</a:rPr>
              <a:t>жилых </a:t>
            </a:r>
            <a:r>
              <a:rPr lang="ru-RU" dirty="0">
                <a:latin typeface="Times New Roman" panose="02020603050405020304" pitchFamily="18" charset="0"/>
              </a:rPr>
              <a:t>домов: кровель, водоотводящих </a:t>
            </a:r>
            <a:r>
              <a:rPr lang="ru-RU" dirty="0" smtClean="0">
                <a:latin typeface="Times New Roman" panose="02020603050405020304" pitchFamily="18" charset="0"/>
              </a:rPr>
              <a:t>устройств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</a:rPr>
              <a:t>   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Муниципальный жилищный 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2319149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9566" y="1463078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1550" y="908720"/>
            <a:ext cx="81009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Расходы на реализацию проекта  составили более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59 млн. руб.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</a:rPr>
              <a:t>(федеральный бюджет -12,8 млн. руб., областной бюджет - 42,2 млн. руб., местные бюджеты - 4,3 млн. руб.)</a:t>
            </a:r>
          </a:p>
          <a:p>
            <a:pPr algn="ctr"/>
            <a:endParaRPr lang="ru-RU" sz="2000" b="1" dirty="0" smtClean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Кингисепп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</a:rPr>
              <a:t>благоустроены  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 три дворовые территории </a:t>
            </a:r>
            <a:r>
              <a:rPr lang="ru-RU" sz="2000" b="1" dirty="0">
                <a:latin typeface="Times New Roman" panose="02020603050405020304" pitchFamily="18" charset="0"/>
              </a:rPr>
              <a:t>   </a:t>
            </a:r>
          </a:p>
          <a:p>
            <a:pPr marL="257175" indent="-257175"/>
            <a:r>
              <a:rPr lang="ru-RU" sz="2000" dirty="0">
                <a:latin typeface="Times New Roman" panose="02020603050405020304" pitchFamily="18" charset="0"/>
              </a:rPr>
              <a:t>	Большой Бульвар, д. 4, 6, 8  </a:t>
            </a:r>
          </a:p>
          <a:p>
            <a:pPr marL="257175" indent="-257175"/>
            <a:r>
              <a:rPr lang="ru-RU" sz="2000" dirty="0">
                <a:latin typeface="Times New Roman" panose="02020603050405020304" pitchFamily="18" charset="0"/>
              </a:rPr>
              <a:t>	</a:t>
            </a:r>
            <a:r>
              <a:rPr lang="ru-RU" sz="2000" dirty="0" err="1">
                <a:latin typeface="Times New Roman" panose="02020603050405020304" pitchFamily="18" charset="0"/>
              </a:rPr>
              <a:t>Крикковское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шоссе,д</a:t>
            </a:r>
            <a:r>
              <a:rPr lang="ru-RU" sz="2000" dirty="0">
                <a:latin typeface="Times New Roman" panose="02020603050405020304" pitchFamily="18" charset="0"/>
              </a:rPr>
              <a:t>. 18, ул. Ковалевского, д.2;  </a:t>
            </a:r>
          </a:p>
          <a:p>
            <a:pPr marL="257175" indent="-257175"/>
            <a:r>
              <a:rPr lang="ru-RU" sz="2000" dirty="0">
                <a:latin typeface="Times New Roman" panose="02020603050405020304" pitchFamily="18" charset="0"/>
              </a:rPr>
              <a:t>	ул. Иванова, д.21, 23,ул. Б. Советская, д.6 а;</a:t>
            </a:r>
          </a:p>
          <a:p>
            <a:pPr marL="257175" indent="-257175"/>
            <a:r>
              <a:rPr lang="ru-RU" sz="2000" dirty="0">
                <a:latin typeface="Times New Roman" panose="02020603050405020304" pitchFamily="18" charset="0"/>
              </a:rPr>
              <a:t>	ул. Жукова,  д.12, 14,ул.  Первая Линия, д. 64, </a:t>
            </a:r>
          </a:p>
          <a:p>
            <a:pPr marL="257175" indent="-257175"/>
            <a:r>
              <a:rPr lang="ru-RU" sz="2000" dirty="0">
                <a:latin typeface="Times New Roman" panose="02020603050405020304" pitchFamily="18" charset="0"/>
              </a:rPr>
              <a:t> 	Вторая Линия, д.49, 49 а;</a:t>
            </a:r>
          </a:p>
          <a:p>
            <a:endParaRPr lang="ru-RU" sz="2000" dirty="0">
              <a:latin typeface="Times New Roman" panose="02020603050405020304" pitchFamily="18" charset="0"/>
            </a:endParaRPr>
          </a:p>
          <a:p>
            <a:pPr marL="257175" indent="-257175"/>
            <a:r>
              <a:rPr lang="ru-RU" sz="2000" dirty="0">
                <a:latin typeface="Times New Roman" panose="02020603050405020304" pitchFamily="18" charset="0"/>
              </a:rPr>
              <a:t>- 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три общественные территории</a:t>
            </a:r>
            <a:r>
              <a:rPr lang="ru-RU" sz="2000" dirty="0">
                <a:latin typeface="Times New Roman" panose="02020603050405020304" pitchFamily="18" charset="0"/>
              </a:rPr>
              <a:t>  </a:t>
            </a:r>
          </a:p>
          <a:p>
            <a:r>
              <a:rPr lang="ru-RU" sz="2000" dirty="0">
                <a:latin typeface="Times New Roman" panose="02020603050405020304" pitchFamily="18" charset="0"/>
              </a:rPr>
              <a:t>	пр. Карла Маркса, д. 6; </a:t>
            </a:r>
          </a:p>
          <a:p>
            <a:r>
              <a:rPr lang="ru-RU" sz="2000" dirty="0">
                <a:latin typeface="Times New Roman" panose="02020603050405020304" pitchFamily="18" charset="0"/>
              </a:rPr>
              <a:t>	сквер на </a:t>
            </a:r>
            <a:r>
              <a:rPr lang="ru-RU" sz="2000" dirty="0" err="1">
                <a:latin typeface="Times New Roman" panose="02020603050405020304" pitchFamily="18" charset="0"/>
              </a:rPr>
              <a:t>Крикковском</a:t>
            </a:r>
            <a:r>
              <a:rPr lang="ru-RU" sz="2000" dirty="0">
                <a:latin typeface="Times New Roman" panose="02020603050405020304" pitchFamily="18" charset="0"/>
              </a:rPr>
              <a:t> шоссе у д.6 а; </a:t>
            </a:r>
          </a:p>
          <a:p>
            <a:r>
              <a:rPr lang="ru-RU" sz="2000" dirty="0">
                <a:latin typeface="Times New Roman" panose="02020603050405020304" pitchFamily="18" charset="0"/>
              </a:rPr>
              <a:t>	территория у памятника Славы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14338" name="Picture 2" descr="C:\Users\Elena.Romanova\Desktop\доклад2019\ответы структурных подразделений\ЖКХ\ФОТО-ФКГС\Б.Бульвар-д.пл.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7098">
            <a:off x="6370351" y="2250159"/>
            <a:ext cx="2584132" cy="2043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Elena.Romanova\Desktop\iQp2DVCbi-w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9761">
            <a:off x="5518766" y="4566415"/>
            <a:ext cx="3337253" cy="2223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Комфортная городская среда </a:t>
            </a:r>
          </a:p>
        </p:txBody>
      </p:sp>
    </p:spTree>
    <p:extLst>
      <p:ext uri="{BB962C8B-B14F-4D97-AF65-F5344CB8AC3E}">
        <p14:creationId xmlns:p14="http://schemas.microsoft.com/office/powerpoint/2010/main" val="393693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6" y="944726"/>
            <a:ext cx="6518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9566" y="1463078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0452" y="293791"/>
            <a:ext cx="810090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</a:rPr>
              <a:t> </a:t>
            </a:r>
            <a:endParaRPr lang="ru-RU" sz="3600" b="1" dirty="0" smtClean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ctr"/>
            <a:endParaRPr lang="ru-RU" sz="21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</a:rPr>
              <a:t>1 марта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</a:rPr>
              <a:t>подведены итоги рейтингового голосования 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</a:rPr>
              <a:t>В голосовании приняли участие </a:t>
            </a:r>
            <a:r>
              <a:rPr lang="ru-RU" sz="2000" b="1" dirty="0" smtClean="0">
                <a:latin typeface="Times New Roman" panose="02020603050405020304" pitchFamily="18" charset="0"/>
              </a:rPr>
              <a:t>1237 </a:t>
            </a:r>
            <a:r>
              <a:rPr lang="ru-RU" sz="2000" b="1" dirty="0">
                <a:latin typeface="Times New Roman" panose="02020603050405020304" pitchFamily="18" charset="0"/>
              </a:rPr>
              <a:t>человек. </a:t>
            </a:r>
          </a:p>
          <a:p>
            <a:r>
              <a:rPr lang="ru-RU" sz="2000" dirty="0">
                <a:latin typeface="Times New Roman" panose="02020603050405020304" pitchFamily="18" charset="0"/>
              </a:rPr>
              <a:t>                                              </a:t>
            </a:r>
          </a:p>
          <a:p>
            <a:r>
              <a:rPr lang="ru-RU" sz="2000" dirty="0">
                <a:latin typeface="Times New Roman" panose="02020603050405020304" pitchFamily="18" charset="0"/>
              </a:rPr>
              <a:t>                                            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Результаты голосования:</a:t>
            </a:r>
          </a:p>
          <a:p>
            <a:pPr marL="257175" indent="-257175">
              <a:buFontTx/>
              <a:buChar char="-"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благоустройство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привокзальной территории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, прилегающей к ЖД станции «Кингисепп» -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54,9%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;</a:t>
            </a:r>
          </a:p>
          <a:p>
            <a:pPr marL="257175" indent="-257175">
              <a:buFontTx/>
              <a:buChar char="-"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благоустройство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пешеходной зоны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от ул. Восточная до 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мкр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. «Касколовка» -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45,1%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0025">
            <a:off x="4209304" y="3728663"/>
            <a:ext cx="4200009" cy="2963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4548">
            <a:off x="771651" y="3774246"/>
            <a:ext cx="3034900" cy="280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1387" y="11663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Комфортная городская среда – 2019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28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9566" y="1463078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9475">
            <a:off x="511244" y="1230973"/>
            <a:ext cx="3533756" cy="2650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9271">
            <a:off x="4681611" y="1180956"/>
            <a:ext cx="3991557" cy="299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C:\Users\Elena.Romanova\Desktop\pandu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3211">
            <a:off x="538640" y="3887466"/>
            <a:ext cx="3649872" cy="2737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lena.Romanova\Desktop\7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1376">
            <a:off x="4228337" y="3849946"/>
            <a:ext cx="4420547" cy="2731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Доступная городская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37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9534" y="1379107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C:\Users\Elena.Romanova\Desktop\ooo-gazprom-transgaz-saratov-provodit-kologi-eskie-meropri-ti-sovmestno-s-russkim-geografi-eskim-ob-estvom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09132">
            <a:off x="5862426" y="3657075"/>
            <a:ext cx="2963738" cy="1967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Elena.Romanova\Desktop\68974706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498">
            <a:off x="224632" y="4058570"/>
            <a:ext cx="3127886" cy="1757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0755">
            <a:off x="4395" y="1185580"/>
            <a:ext cx="3251445" cy="216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8002">
            <a:off x="3044877" y="1611974"/>
            <a:ext cx="2852936" cy="213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5042">
            <a:off x="5733154" y="1158144"/>
            <a:ext cx="3089150" cy="2058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1630">
            <a:off x="3216961" y="4232126"/>
            <a:ext cx="2554235" cy="170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</a:t>
            </a:r>
          </a:p>
        </p:txBody>
      </p:sp>
    </p:spTree>
    <p:extLst>
      <p:ext uri="{BB962C8B-B14F-4D97-AF65-F5344CB8AC3E}">
        <p14:creationId xmlns:p14="http://schemas.microsoft.com/office/powerpoint/2010/main" val="1720031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9534" y="1379107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4968">
            <a:off x="5787723" y="3679323"/>
            <a:ext cx="2885517" cy="192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0932">
            <a:off x="217380" y="1405288"/>
            <a:ext cx="3284984" cy="246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6544">
            <a:off x="336103" y="3675789"/>
            <a:ext cx="3047535" cy="203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7100">
            <a:off x="3370598" y="1611504"/>
            <a:ext cx="2613462" cy="3924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85">
            <a:off x="5596772" y="1612277"/>
            <a:ext cx="3267420" cy="217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</a:t>
            </a:r>
          </a:p>
        </p:txBody>
      </p:sp>
    </p:spTree>
    <p:extLst>
      <p:ext uri="{BB962C8B-B14F-4D97-AF65-F5344CB8AC3E}">
        <p14:creationId xmlns:p14="http://schemas.microsoft.com/office/powerpoint/2010/main" val="3532550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9534" y="1379107"/>
            <a:ext cx="6356495" cy="156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b="1" u="sng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7391" y="1204853"/>
            <a:ext cx="702078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</a:rPr>
              <a:t>2013 </a:t>
            </a:r>
            <a:r>
              <a:rPr lang="ru-RU" sz="2400" b="1" dirty="0">
                <a:latin typeface="Times New Roman" panose="02020603050405020304" pitchFamily="18" charset="0"/>
              </a:rPr>
              <a:t>– 2018 гг</a:t>
            </a:r>
            <a:r>
              <a:rPr lang="ru-RU" sz="2400" b="1" dirty="0" smtClean="0">
                <a:latin typeface="Times New Roman" panose="02020603050405020304" pitchFamily="18" charset="0"/>
              </a:rPr>
              <a:t>.: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</a:endParaRPr>
          </a:p>
          <a:p>
            <a:pPr algn="ctr"/>
            <a:r>
              <a:rPr lang="ru-RU" sz="2100" b="1" dirty="0">
                <a:latin typeface="Times New Roman" panose="02020603050405020304" pitchFamily="18" charset="0"/>
              </a:rPr>
              <a:t>95-оз + 42-оз (3-оз) </a:t>
            </a:r>
            <a:br>
              <a:rPr lang="ru-RU" sz="2100" b="1" dirty="0">
                <a:latin typeface="Times New Roman" panose="02020603050405020304" pitchFamily="18" charset="0"/>
              </a:rPr>
            </a:br>
            <a:r>
              <a:rPr lang="ru-RU" sz="2100" b="1" dirty="0">
                <a:latin typeface="Times New Roman" panose="02020603050405020304" pitchFamily="18" charset="0"/>
              </a:rPr>
              <a:t>(субсидии + софинансирование)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124,3 млн. руб.</a:t>
            </a:r>
          </a:p>
          <a:p>
            <a:pPr algn="ctr"/>
            <a:endParaRPr lang="ru-RU" sz="2100" b="1" dirty="0">
              <a:latin typeface="Times New Roman" panose="02020603050405020304" pitchFamily="18" charset="0"/>
            </a:endParaRPr>
          </a:p>
          <a:p>
            <a:pPr algn="ctr"/>
            <a:endParaRPr lang="ru-RU" sz="2100" dirty="0">
              <a:latin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5391">
            <a:off x="164168" y="2388710"/>
            <a:ext cx="2866592" cy="215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473">
            <a:off x="1684280" y="3673703"/>
            <a:ext cx="2650805" cy="2934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9611">
            <a:off x="6138984" y="2479141"/>
            <a:ext cx="2951947" cy="221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0680">
            <a:off x="5694787" y="4179781"/>
            <a:ext cx="3133109" cy="2167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областных законов 3-оз и 95-оз</a:t>
            </a:r>
          </a:p>
        </p:txBody>
      </p:sp>
    </p:spTree>
    <p:extLst>
      <p:ext uri="{BB962C8B-B14F-4D97-AF65-F5344CB8AC3E}">
        <p14:creationId xmlns:p14="http://schemas.microsoft.com/office/powerpoint/2010/main" val="2498738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3946">
            <a:off x="185885" y="1578891"/>
            <a:ext cx="2419350" cy="181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7336">
            <a:off x="3046945" y="1448334"/>
            <a:ext cx="2738168" cy="2050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2214">
            <a:off x="5955588" y="1605126"/>
            <a:ext cx="2889489" cy="216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226">
            <a:off x="5776585" y="3771148"/>
            <a:ext cx="3095625" cy="232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7552">
            <a:off x="19860" y="3397676"/>
            <a:ext cx="2986142" cy="224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533" y="3826286"/>
            <a:ext cx="3132810" cy="234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Реализация областных законов </a:t>
            </a:r>
            <a:endPara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3-оз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95-оз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10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61324">
            <a:off x="431800" y="2157511"/>
            <a:ext cx="3748969" cy="2713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591530">
            <a:off x="5419048" y="2084455"/>
            <a:ext cx="3264017" cy="2264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798" y="701694"/>
            <a:ext cx="9019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Самый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крупный объект строительства –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инвестпроект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Еврохима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завода по производству аммиака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C:\Users\Elena.Romanova\Desktop\himey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47683">
            <a:off x="2175434" y="3809451"/>
            <a:ext cx="4669392" cy="2624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 и инвестиции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78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3753036"/>
            <a:ext cx="6347715" cy="6453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7030A0"/>
                </a:solidFill>
              </a:rPr>
              <a:t> </a:t>
            </a:r>
            <a:endParaRPr lang="ru-RU" sz="495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9532" y="1214754"/>
            <a:ext cx="7668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</a:rPr>
              <a:t>   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7441">
            <a:off x="1851594" y="3836937"/>
            <a:ext cx="3297968" cy="2473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686">
            <a:off x="4115008" y="1795956"/>
            <a:ext cx="2937876" cy="220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8624">
            <a:off x="451748" y="1304452"/>
            <a:ext cx="3939741" cy="221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438">
            <a:off x="7110282" y="1476186"/>
            <a:ext cx="1836204" cy="4908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Транспортное обслуживание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06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3753036"/>
            <a:ext cx="6347715" cy="6453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7030A0"/>
                </a:solidFill>
              </a:rPr>
              <a:t> </a:t>
            </a:r>
            <a:endParaRPr lang="ru-RU" sz="495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9532" y="1214754"/>
            <a:ext cx="7668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</a:rPr>
              <a:t>       </a:t>
            </a:r>
          </a:p>
        </p:txBody>
      </p:sp>
      <p:pic>
        <p:nvPicPr>
          <p:cNvPr id="17410" name="Picture 2" descr="C:\Users\Elena.Romanova\Desktop\доклад2019\ответы структурных подразделений\ЖКХ\Фото-собаки-38оз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2963">
            <a:off x="2196917" y="4007720"/>
            <a:ext cx="4022109" cy="2543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7150">
            <a:off x="89744" y="1740575"/>
            <a:ext cx="3491908" cy="2331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502">
            <a:off x="6443990" y="1989570"/>
            <a:ext cx="2541732" cy="3812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областного закона 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безнадзорных животных в Ленинградской области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87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9532" y="1214754"/>
            <a:ext cx="7668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</a:rPr>
              <a:t>   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6585">
            <a:off x="313466" y="1881452"/>
            <a:ext cx="3518786" cy="224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3283">
            <a:off x="4750893" y="4177758"/>
            <a:ext cx="3803834" cy="213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7432">
            <a:off x="601193" y="4155151"/>
            <a:ext cx="2943334" cy="220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8380">
            <a:off x="5861276" y="1931432"/>
            <a:ext cx="2787774" cy="209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-1519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Гражданская оборона 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защита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населения 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чрезвычайных ситуаций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46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едсовет_2016\zastavka_1_na_fotorya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516" y="-15190"/>
            <a:ext cx="9216516" cy="692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254" y="2276872"/>
            <a:ext cx="43061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Указ Президента России от 07.05.2018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3446382"/>
            <a:ext cx="26505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Национальный проект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«Образование»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системы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619089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´ÐµÑÑÐºÐ¸Ð¹ ÑÐ°Ð´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875236"/>
            <a:ext cx="6858000" cy="2963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7313" y="5036345"/>
            <a:ext cx="34778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2017 г. – 34 группы полного дня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2018 г. – 56 групп полного дня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Дошкольные 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3557332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0" descr="ÐÐ°ÑÑÐ¸Ð½ÐºÐ¸ Ð¿Ð¾ Ð·Ð°Ð¿ÑÐ¾ÑÑ ÑÐºÐ¾Ð»ÑÐ½Ð¸Ðº 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1647825" cy="2357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4"/>
          <p:cNvSpPr>
            <a:spLocks noChangeArrowheads="1"/>
          </p:cNvSpPr>
          <p:nvPr/>
        </p:nvSpPr>
        <p:spPr bwMode="gray">
          <a:xfrm>
            <a:off x="1419821" y="2844182"/>
            <a:ext cx="3684984" cy="539353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66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ru-RU" sz="1350" dirty="0">
              <a:latin typeface="Times New Roman" panose="02020603050405020304" pitchFamily="18" charset="0"/>
            </a:endParaRPr>
          </a:p>
        </p:txBody>
      </p:sp>
      <p:grpSp>
        <p:nvGrpSpPr>
          <p:cNvPr id="2053" name="Group 25"/>
          <p:cNvGrpSpPr>
            <a:grpSpLocks/>
          </p:cNvGrpSpPr>
          <p:nvPr/>
        </p:nvGrpSpPr>
        <p:grpSpPr bwMode="auto">
          <a:xfrm>
            <a:off x="4711900" y="2691782"/>
            <a:ext cx="1613297" cy="772715"/>
            <a:chOff x="1488" y="1968"/>
            <a:chExt cx="432" cy="432"/>
          </a:xfrm>
        </p:grpSpPr>
        <p:grpSp>
          <p:nvGrpSpPr>
            <p:cNvPr id="2074" name="Group 26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2076" name="Oval 27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99"/>
                  </a:gs>
                  <a:gs pos="100000">
                    <a:srgbClr val="643C3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ru-RU" sz="135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77" name="Freeform 28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182 w 1321"/>
                  <a:gd name="T1" fmla="*/ 224 h 712"/>
                  <a:gd name="T2" fmla="*/ 1197 w 1321"/>
                  <a:gd name="T3" fmla="*/ 248 h 712"/>
                  <a:gd name="T4" fmla="*/ 1200 w 1321"/>
                  <a:gd name="T5" fmla="*/ 269 h 712"/>
                  <a:gd name="T6" fmla="*/ 1195 w 1321"/>
                  <a:gd name="T7" fmla="*/ 289 h 712"/>
                  <a:gd name="T8" fmla="*/ 1179 w 1321"/>
                  <a:gd name="T9" fmla="*/ 307 h 712"/>
                  <a:gd name="T10" fmla="*/ 1156 w 1321"/>
                  <a:gd name="T11" fmla="*/ 324 h 712"/>
                  <a:gd name="T12" fmla="*/ 1126 w 1321"/>
                  <a:gd name="T13" fmla="*/ 338 h 712"/>
                  <a:gd name="T14" fmla="*/ 1087 w 1321"/>
                  <a:gd name="T15" fmla="*/ 351 h 712"/>
                  <a:gd name="T16" fmla="*/ 1043 w 1321"/>
                  <a:gd name="T17" fmla="*/ 364 h 712"/>
                  <a:gd name="T18" fmla="*/ 992 w 1321"/>
                  <a:gd name="T19" fmla="*/ 373 h 712"/>
                  <a:gd name="T20" fmla="*/ 937 w 1321"/>
                  <a:gd name="T21" fmla="*/ 382 h 712"/>
                  <a:gd name="T22" fmla="*/ 879 w 1321"/>
                  <a:gd name="T23" fmla="*/ 388 h 712"/>
                  <a:gd name="T24" fmla="*/ 814 w 1321"/>
                  <a:gd name="T25" fmla="*/ 394 h 712"/>
                  <a:gd name="T26" fmla="*/ 749 w 1321"/>
                  <a:gd name="T27" fmla="*/ 397 h 712"/>
                  <a:gd name="T28" fmla="*/ 723 w 1321"/>
                  <a:gd name="T29" fmla="*/ 399 h 712"/>
                  <a:gd name="T30" fmla="*/ 433 w 1321"/>
                  <a:gd name="T31" fmla="*/ 399 h 712"/>
                  <a:gd name="T32" fmla="*/ 429 w 1321"/>
                  <a:gd name="T33" fmla="*/ 399 h 712"/>
                  <a:gd name="T34" fmla="*/ 372 w 1321"/>
                  <a:gd name="T35" fmla="*/ 396 h 712"/>
                  <a:gd name="T36" fmla="*/ 317 w 1321"/>
                  <a:gd name="T37" fmla="*/ 394 h 712"/>
                  <a:gd name="T38" fmla="*/ 265 w 1321"/>
                  <a:gd name="T39" fmla="*/ 390 h 712"/>
                  <a:gd name="T40" fmla="*/ 215 w 1321"/>
                  <a:gd name="T41" fmla="*/ 386 h 712"/>
                  <a:gd name="T42" fmla="*/ 170 w 1321"/>
                  <a:gd name="T43" fmla="*/ 379 h 712"/>
                  <a:gd name="T44" fmla="*/ 128 w 1321"/>
                  <a:gd name="T45" fmla="*/ 370 h 712"/>
                  <a:gd name="T46" fmla="*/ 92 w 1321"/>
                  <a:gd name="T47" fmla="*/ 363 h 712"/>
                  <a:gd name="T48" fmla="*/ 62 w 1321"/>
                  <a:gd name="T49" fmla="*/ 353 h 712"/>
                  <a:gd name="T50" fmla="*/ 34 w 1321"/>
                  <a:gd name="T51" fmla="*/ 340 h 712"/>
                  <a:gd name="T52" fmla="*/ 18 w 1321"/>
                  <a:gd name="T53" fmla="*/ 326 h 712"/>
                  <a:gd name="T54" fmla="*/ 6 w 1321"/>
                  <a:gd name="T55" fmla="*/ 310 h 712"/>
                  <a:gd name="T56" fmla="*/ 0 w 1321"/>
                  <a:gd name="T57" fmla="*/ 293 h 712"/>
                  <a:gd name="T58" fmla="*/ 0 w 1321"/>
                  <a:gd name="T59" fmla="*/ 291 h 712"/>
                  <a:gd name="T60" fmla="*/ 4 w 1321"/>
                  <a:gd name="T61" fmla="*/ 272 h 712"/>
                  <a:gd name="T62" fmla="*/ 16 w 1321"/>
                  <a:gd name="T63" fmla="*/ 249 h 712"/>
                  <a:gd name="T64" fmla="*/ 46 w 1321"/>
                  <a:gd name="T65" fmla="*/ 207 h 712"/>
                  <a:gd name="T66" fmla="*/ 84 w 1321"/>
                  <a:gd name="T67" fmla="*/ 167 h 712"/>
                  <a:gd name="T68" fmla="*/ 132 w 1321"/>
                  <a:gd name="T69" fmla="*/ 132 h 712"/>
                  <a:gd name="T70" fmla="*/ 184 w 1321"/>
                  <a:gd name="T71" fmla="*/ 99 h 712"/>
                  <a:gd name="T72" fmla="*/ 245 w 1321"/>
                  <a:gd name="T73" fmla="*/ 69 h 712"/>
                  <a:gd name="T74" fmla="*/ 311 w 1321"/>
                  <a:gd name="T75" fmla="*/ 46 h 712"/>
                  <a:gd name="T76" fmla="*/ 377 w 1321"/>
                  <a:gd name="T77" fmla="*/ 26 h 712"/>
                  <a:gd name="T78" fmla="*/ 452 w 1321"/>
                  <a:gd name="T79" fmla="*/ 12 h 712"/>
                  <a:gd name="T80" fmla="*/ 528 w 1321"/>
                  <a:gd name="T81" fmla="*/ 4 h 712"/>
                  <a:gd name="T82" fmla="*/ 606 w 1321"/>
                  <a:gd name="T83" fmla="*/ 0 h 712"/>
                  <a:gd name="T84" fmla="*/ 606 w 1321"/>
                  <a:gd name="T85" fmla="*/ 0 h 712"/>
                  <a:gd name="T86" fmla="*/ 690 w 1321"/>
                  <a:gd name="T87" fmla="*/ 4 h 712"/>
                  <a:gd name="T88" fmla="*/ 770 w 1321"/>
                  <a:gd name="T89" fmla="*/ 12 h 712"/>
                  <a:gd name="T90" fmla="*/ 847 w 1321"/>
                  <a:gd name="T91" fmla="*/ 29 h 712"/>
                  <a:gd name="T92" fmla="*/ 918 w 1321"/>
                  <a:gd name="T93" fmla="*/ 50 h 712"/>
                  <a:gd name="T94" fmla="*/ 984 w 1321"/>
                  <a:gd name="T95" fmla="*/ 77 h 712"/>
                  <a:gd name="T96" fmla="*/ 1044 w 1321"/>
                  <a:gd name="T97" fmla="*/ 109 h 712"/>
                  <a:gd name="T98" fmla="*/ 1098 w 1321"/>
                  <a:gd name="T99" fmla="*/ 143 h 712"/>
                  <a:gd name="T100" fmla="*/ 1144 w 1321"/>
                  <a:gd name="T101" fmla="*/ 182 h 712"/>
                  <a:gd name="T102" fmla="*/ 1182 w 1321"/>
                  <a:gd name="T103" fmla="*/ 224 h 712"/>
                  <a:gd name="T104" fmla="*/ 1182 w 1321"/>
                  <a:gd name="T105" fmla="*/ 224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5" name="Text Box 29"/>
            <p:cNvSpPr txBox="1">
              <a:spLocks noChangeArrowheads="1"/>
            </p:cNvSpPr>
            <p:nvPr/>
          </p:nvSpPr>
          <p:spPr bwMode="gray">
            <a:xfrm>
              <a:off x="1525" y="2092"/>
              <a:ext cx="297" cy="20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1 400 000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2054" name="Text Box 30"/>
          <p:cNvSpPr txBox="1">
            <a:spLocks noChangeArrowheads="1"/>
          </p:cNvSpPr>
          <p:nvPr/>
        </p:nvSpPr>
        <p:spPr bwMode="auto">
          <a:xfrm>
            <a:off x="2037756" y="2960863"/>
            <a:ext cx="25515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</a:rPr>
              <a:t>Спил аварийных деревьев</a:t>
            </a:r>
            <a:endParaRPr lang="en-US" altLang="ru-RU" sz="1200" b="1" dirty="0">
              <a:latin typeface="Times New Roman" panose="02020603050405020304" pitchFamily="18" charset="0"/>
            </a:endParaRPr>
          </a:p>
        </p:txBody>
      </p:sp>
      <p:sp>
        <p:nvSpPr>
          <p:cNvPr id="2055" name="Rectangle 10"/>
          <p:cNvSpPr>
            <a:spLocks noChangeArrowheads="1"/>
          </p:cNvSpPr>
          <p:nvPr/>
        </p:nvSpPr>
        <p:spPr bwMode="gray">
          <a:xfrm>
            <a:off x="1465064" y="3672857"/>
            <a:ext cx="4071938" cy="539353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ru-RU" sz="1350" dirty="0">
              <a:latin typeface="Times New Roman" panose="02020603050405020304" pitchFamily="18" charset="0"/>
            </a:endParaRPr>
          </a:p>
        </p:txBody>
      </p:sp>
      <p:grpSp>
        <p:nvGrpSpPr>
          <p:cNvPr id="2056" name="Group 12"/>
          <p:cNvGrpSpPr>
            <a:grpSpLocks/>
          </p:cNvGrpSpPr>
          <p:nvPr/>
        </p:nvGrpSpPr>
        <p:grpSpPr bwMode="auto">
          <a:xfrm>
            <a:off x="5197674" y="3537124"/>
            <a:ext cx="1599010" cy="776288"/>
            <a:chOff x="2016" y="1920"/>
            <a:chExt cx="1680" cy="1680"/>
          </a:xfrm>
        </p:grpSpPr>
        <p:sp>
          <p:nvSpPr>
            <p:cNvPr id="2072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2C354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ru-RU" sz="1350" dirty="0">
                <a:latin typeface="Times New Roman" panose="02020603050405020304" pitchFamily="18" charset="0"/>
              </a:endParaRPr>
            </a:p>
          </p:txBody>
        </p:sp>
        <p:sp>
          <p:nvSpPr>
            <p:cNvPr id="2073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182 w 1321"/>
                <a:gd name="T1" fmla="*/ 224 h 712"/>
                <a:gd name="T2" fmla="*/ 1197 w 1321"/>
                <a:gd name="T3" fmla="*/ 248 h 712"/>
                <a:gd name="T4" fmla="*/ 1200 w 1321"/>
                <a:gd name="T5" fmla="*/ 269 h 712"/>
                <a:gd name="T6" fmla="*/ 1195 w 1321"/>
                <a:gd name="T7" fmla="*/ 289 h 712"/>
                <a:gd name="T8" fmla="*/ 1179 w 1321"/>
                <a:gd name="T9" fmla="*/ 307 h 712"/>
                <a:gd name="T10" fmla="*/ 1156 w 1321"/>
                <a:gd name="T11" fmla="*/ 324 h 712"/>
                <a:gd name="T12" fmla="*/ 1126 w 1321"/>
                <a:gd name="T13" fmla="*/ 338 h 712"/>
                <a:gd name="T14" fmla="*/ 1087 w 1321"/>
                <a:gd name="T15" fmla="*/ 351 h 712"/>
                <a:gd name="T16" fmla="*/ 1043 w 1321"/>
                <a:gd name="T17" fmla="*/ 364 h 712"/>
                <a:gd name="T18" fmla="*/ 992 w 1321"/>
                <a:gd name="T19" fmla="*/ 373 h 712"/>
                <a:gd name="T20" fmla="*/ 937 w 1321"/>
                <a:gd name="T21" fmla="*/ 382 h 712"/>
                <a:gd name="T22" fmla="*/ 879 w 1321"/>
                <a:gd name="T23" fmla="*/ 388 h 712"/>
                <a:gd name="T24" fmla="*/ 814 w 1321"/>
                <a:gd name="T25" fmla="*/ 394 h 712"/>
                <a:gd name="T26" fmla="*/ 749 w 1321"/>
                <a:gd name="T27" fmla="*/ 397 h 712"/>
                <a:gd name="T28" fmla="*/ 723 w 1321"/>
                <a:gd name="T29" fmla="*/ 399 h 712"/>
                <a:gd name="T30" fmla="*/ 433 w 1321"/>
                <a:gd name="T31" fmla="*/ 399 h 712"/>
                <a:gd name="T32" fmla="*/ 429 w 1321"/>
                <a:gd name="T33" fmla="*/ 399 h 712"/>
                <a:gd name="T34" fmla="*/ 372 w 1321"/>
                <a:gd name="T35" fmla="*/ 396 h 712"/>
                <a:gd name="T36" fmla="*/ 317 w 1321"/>
                <a:gd name="T37" fmla="*/ 394 h 712"/>
                <a:gd name="T38" fmla="*/ 265 w 1321"/>
                <a:gd name="T39" fmla="*/ 390 h 712"/>
                <a:gd name="T40" fmla="*/ 215 w 1321"/>
                <a:gd name="T41" fmla="*/ 386 h 712"/>
                <a:gd name="T42" fmla="*/ 170 w 1321"/>
                <a:gd name="T43" fmla="*/ 379 h 712"/>
                <a:gd name="T44" fmla="*/ 128 w 1321"/>
                <a:gd name="T45" fmla="*/ 370 h 712"/>
                <a:gd name="T46" fmla="*/ 92 w 1321"/>
                <a:gd name="T47" fmla="*/ 363 h 712"/>
                <a:gd name="T48" fmla="*/ 62 w 1321"/>
                <a:gd name="T49" fmla="*/ 353 h 712"/>
                <a:gd name="T50" fmla="*/ 34 w 1321"/>
                <a:gd name="T51" fmla="*/ 340 h 712"/>
                <a:gd name="T52" fmla="*/ 18 w 1321"/>
                <a:gd name="T53" fmla="*/ 326 h 712"/>
                <a:gd name="T54" fmla="*/ 6 w 1321"/>
                <a:gd name="T55" fmla="*/ 310 h 712"/>
                <a:gd name="T56" fmla="*/ 0 w 1321"/>
                <a:gd name="T57" fmla="*/ 293 h 712"/>
                <a:gd name="T58" fmla="*/ 0 w 1321"/>
                <a:gd name="T59" fmla="*/ 291 h 712"/>
                <a:gd name="T60" fmla="*/ 4 w 1321"/>
                <a:gd name="T61" fmla="*/ 272 h 712"/>
                <a:gd name="T62" fmla="*/ 16 w 1321"/>
                <a:gd name="T63" fmla="*/ 249 h 712"/>
                <a:gd name="T64" fmla="*/ 46 w 1321"/>
                <a:gd name="T65" fmla="*/ 207 h 712"/>
                <a:gd name="T66" fmla="*/ 84 w 1321"/>
                <a:gd name="T67" fmla="*/ 167 h 712"/>
                <a:gd name="T68" fmla="*/ 132 w 1321"/>
                <a:gd name="T69" fmla="*/ 132 h 712"/>
                <a:gd name="T70" fmla="*/ 184 w 1321"/>
                <a:gd name="T71" fmla="*/ 99 h 712"/>
                <a:gd name="T72" fmla="*/ 245 w 1321"/>
                <a:gd name="T73" fmla="*/ 69 h 712"/>
                <a:gd name="T74" fmla="*/ 311 w 1321"/>
                <a:gd name="T75" fmla="*/ 46 h 712"/>
                <a:gd name="T76" fmla="*/ 377 w 1321"/>
                <a:gd name="T77" fmla="*/ 26 h 712"/>
                <a:gd name="T78" fmla="*/ 452 w 1321"/>
                <a:gd name="T79" fmla="*/ 12 h 712"/>
                <a:gd name="T80" fmla="*/ 528 w 1321"/>
                <a:gd name="T81" fmla="*/ 4 h 712"/>
                <a:gd name="T82" fmla="*/ 606 w 1321"/>
                <a:gd name="T83" fmla="*/ 0 h 712"/>
                <a:gd name="T84" fmla="*/ 606 w 1321"/>
                <a:gd name="T85" fmla="*/ 0 h 712"/>
                <a:gd name="T86" fmla="*/ 690 w 1321"/>
                <a:gd name="T87" fmla="*/ 4 h 712"/>
                <a:gd name="T88" fmla="*/ 770 w 1321"/>
                <a:gd name="T89" fmla="*/ 12 h 712"/>
                <a:gd name="T90" fmla="*/ 847 w 1321"/>
                <a:gd name="T91" fmla="*/ 29 h 712"/>
                <a:gd name="T92" fmla="*/ 918 w 1321"/>
                <a:gd name="T93" fmla="*/ 50 h 712"/>
                <a:gd name="T94" fmla="*/ 984 w 1321"/>
                <a:gd name="T95" fmla="*/ 77 h 712"/>
                <a:gd name="T96" fmla="*/ 1044 w 1321"/>
                <a:gd name="T97" fmla="*/ 109 h 712"/>
                <a:gd name="T98" fmla="*/ 1098 w 1321"/>
                <a:gd name="T99" fmla="*/ 143 h 712"/>
                <a:gd name="T100" fmla="*/ 1144 w 1321"/>
                <a:gd name="T101" fmla="*/ 182 h 712"/>
                <a:gd name="T102" fmla="*/ 1182 w 1321"/>
                <a:gd name="T103" fmla="*/ 224 h 712"/>
                <a:gd name="T104" fmla="*/ 1182 w 1321"/>
                <a:gd name="T105" fmla="*/ 224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057" name="Text Box 31"/>
          <p:cNvSpPr txBox="1">
            <a:spLocks noChangeArrowheads="1"/>
          </p:cNvSpPr>
          <p:nvPr/>
        </p:nvSpPr>
        <p:spPr bwMode="auto">
          <a:xfrm>
            <a:off x="1357908" y="3826446"/>
            <a:ext cx="38576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</a:rPr>
              <a:t>Ремонт асфальтового покрытия (МБДОУ № 19</a:t>
            </a:r>
            <a:r>
              <a:rPr lang="ru-RU" altLang="ru-RU" sz="1350" b="1" dirty="0">
                <a:latin typeface="Times New Roman" panose="02020603050405020304" pitchFamily="18" charset="0"/>
              </a:rPr>
              <a:t>)</a:t>
            </a:r>
            <a:endParaRPr lang="en-US" altLang="ru-RU" sz="1350" b="1" dirty="0">
              <a:latin typeface="Times New Roman" panose="02020603050405020304" pitchFamily="18" charset="0"/>
            </a:endParaRPr>
          </a:p>
        </p:txBody>
      </p:sp>
      <p:sp>
        <p:nvSpPr>
          <p:cNvPr id="2058" name="Rectangle 17"/>
          <p:cNvSpPr>
            <a:spLocks noChangeArrowheads="1"/>
          </p:cNvSpPr>
          <p:nvPr/>
        </p:nvSpPr>
        <p:spPr bwMode="gray">
          <a:xfrm>
            <a:off x="899518" y="4506293"/>
            <a:ext cx="5226844" cy="575072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ru-RU" sz="1350" dirty="0">
              <a:latin typeface="Times New Roman" panose="02020603050405020304" pitchFamily="18" charset="0"/>
            </a:endParaRPr>
          </a:p>
        </p:txBody>
      </p:sp>
      <p:grpSp>
        <p:nvGrpSpPr>
          <p:cNvPr id="2059" name="Group 19"/>
          <p:cNvGrpSpPr>
            <a:grpSpLocks/>
          </p:cNvGrpSpPr>
          <p:nvPr/>
        </p:nvGrpSpPr>
        <p:grpSpPr bwMode="auto">
          <a:xfrm>
            <a:off x="5726311" y="4349131"/>
            <a:ext cx="1615679" cy="781050"/>
            <a:chOff x="2016" y="1920"/>
            <a:chExt cx="1680" cy="1680"/>
          </a:xfrm>
        </p:grpSpPr>
        <p:sp>
          <p:nvSpPr>
            <p:cNvPr id="2070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2532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ru-RU" sz="1350" dirty="0">
                <a:latin typeface="Times New Roman" panose="02020603050405020304" pitchFamily="18" charset="0"/>
              </a:endParaRPr>
            </a:p>
          </p:txBody>
        </p:sp>
        <p:sp>
          <p:nvSpPr>
            <p:cNvPr id="2071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182 w 1321"/>
                <a:gd name="T1" fmla="*/ 224 h 712"/>
                <a:gd name="T2" fmla="*/ 1197 w 1321"/>
                <a:gd name="T3" fmla="*/ 248 h 712"/>
                <a:gd name="T4" fmla="*/ 1200 w 1321"/>
                <a:gd name="T5" fmla="*/ 269 h 712"/>
                <a:gd name="T6" fmla="*/ 1195 w 1321"/>
                <a:gd name="T7" fmla="*/ 289 h 712"/>
                <a:gd name="T8" fmla="*/ 1179 w 1321"/>
                <a:gd name="T9" fmla="*/ 307 h 712"/>
                <a:gd name="T10" fmla="*/ 1156 w 1321"/>
                <a:gd name="T11" fmla="*/ 324 h 712"/>
                <a:gd name="T12" fmla="*/ 1126 w 1321"/>
                <a:gd name="T13" fmla="*/ 338 h 712"/>
                <a:gd name="T14" fmla="*/ 1087 w 1321"/>
                <a:gd name="T15" fmla="*/ 351 h 712"/>
                <a:gd name="T16" fmla="*/ 1043 w 1321"/>
                <a:gd name="T17" fmla="*/ 364 h 712"/>
                <a:gd name="T18" fmla="*/ 992 w 1321"/>
                <a:gd name="T19" fmla="*/ 373 h 712"/>
                <a:gd name="T20" fmla="*/ 937 w 1321"/>
                <a:gd name="T21" fmla="*/ 382 h 712"/>
                <a:gd name="T22" fmla="*/ 879 w 1321"/>
                <a:gd name="T23" fmla="*/ 388 h 712"/>
                <a:gd name="T24" fmla="*/ 814 w 1321"/>
                <a:gd name="T25" fmla="*/ 394 h 712"/>
                <a:gd name="T26" fmla="*/ 749 w 1321"/>
                <a:gd name="T27" fmla="*/ 397 h 712"/>
                <a:gd name="T28" fmla="*/ 723 w 1321"/>
                <a:gd name="T29" fmla="*/ 399 h 712"/>
                <a:gd name="T30" fmla="*/ 433 w 1321"/>
                <a:gd name="T31" fmla="*/ 399 h 712"/>
                <a:gd name="T32" fmla="*/ 429 w 1321"/>
                <a:gd name="T33" fmla="*/ 399 h 712"/>
                <a:gd name="T34" fmla="*/ 372 w 1321"/>
                <a:gd name="T35" fmla="*/ 396 h 712"/>
                <a:gd name="T36" fmla="*/ 317 w 1321"/>
                <a:gd name="T37" fmla="*/ 394 h 712"/>
                <a:gd name="T38" fmla="*/ 265 w 1321"/>
                <a:gd name="T39" fmla="*/ 390 h 712"/>
                <a:gd name="T40" fmla="*/ 215 w 1321"/>
                <a:gd name="T41" fmla="*/ 386 h 712"/>
                <a:gd name="T42" fmla="*/ 170 w 1321"/>
                <a:gd name="T43" fmla="*/ 379 h 712"/>
                <a:gd name="T44" fmla="*/ 128 w 1321"/>
                <a:gd name="T45" fmla="*/ 370 h 712"/>
                <a:gd name="T46" fmla="*/ 92 w 1321"/>
                <a:gd name="T47" fmla="*/ 363 h 712"/>
                <a:gd name="T48" fmla="*/ 62 w 1321"/>
                <a:gd name="T49" fmla="*/ 353 h 712"/>
                <a:gd name="T50" fmla="*/ 34 w 1321"/>
                <a:gd name="T51" fmla="*/ 340 h 712"/>
                <a:gd name="T52" fmla="*/ 18 w 1321"/>
                <a:gd name="T53" fmla="*/ 326 h 712"/>
                <a:gd name="T54" fmla="*/ 6 w 1321"/>
                <a:gd name="T55" fmla="*/ 310 h 712"/>
                <a:gd name="T56" fmla="*/ 0 w 1321"/>
                <a:gd name="T57" fmla="*/ 293 h 712"/>
                <a:gd name="T58" fmla="*/ 0 w 1321"/>
                <a:gd name="T59" fmla="*/ 291 h 712"/>
                <a:gd name="T60" fmla="*/ 4 w 1321"/>
                <a:gd name="T61" fmla="*/ 272 h 712"/>
                <a:gd name="T62" fmla="*/ 16 w 1321"/>
                <a:gd name="T63" fmla="*/ 249 h 712"/>
                <a:gd name="T64" fmla="*/ 46 w 1321"/>
                <a:gd name="T65" fmla="*/ 207 h 712"/>
                <a:gd name="T66" fmla="*/ 84 w 1321"/>
                <a:gd name="T67" fmla="*/ 167 h 712"/>
                <a:gd name="T68" fmla="*/ 132 w 1321"/>
                <a:gd name="T69" fmla="*/ 132 h 712"/>
                <a:gd name="T70" fmla="*/ 184 w 1321"/>
                <a:gd name="T71" fmla="*/ 99 h 712"/>
                <a:gd name="T72" fmla="*/ 245 w 1321"/>
                <a:gd name="T73" fmla="*/ 69 h 712"/>
                <a:gd name="T74" fmla="*/ 311 w 1321"/>
                <a:gd name="T75" fmla="*/ 46 h 712"/>
                <a:gd name="T76" fmla="*/ 377 w 1321"/>
                <a:gd name="T77" fmla="*/ 26 h 712"/>
                <a:gd name="T78" fmla="*/ 452 w 1321"/>
                <a:gd name="T79" fmla="*/ 12 h 712"/>
                <a:gd name="T80" fmla="*/ 528 w 1321"/>
                <a:gd name="T81" fmla="*/ 4 h 712"/>
                <a:gd name="T82" fmla="*/ 606 w 1321"/>
                <a:gd name="T83" fmla="*/ 0 h 712"/>
                <a:gd name="T84" fmla="*/ 606 w 1321"/>
                <a:gd name="T85" fmla="*/ 0 h 712"/>
                <a:gd name="T86" fmla="*/ 690 w 1321"/>
                <a:gd name="T87" fmla="*/ 4 h 712"/>
                <a:gd name="T88" fmla="*/ 770 w 1321"/>
                <a:gd name="T89" fmla="*/ 12 h 712"/>
                <a:gd name="T90" fmla="*/ 847 w 1321"/>
                <a:gd name="T91" fmla="*/ 29 h 712"/>
                <a:gd name="T92" fmla="*/ 918 w 1321"/>
                <a:gd name="T93" fmla="*/ 50 h 712"/>
                <a:gd name="T94" fmla="*/ 984 w 1321"/>
                <a:gd name="T95" fmla="*/ 77 h 712"/>
                <a:gd name="T96" fmla="*/ 1044 w 1321"/>
                <a:gd name="T97" fmla="*/ 109 h 712"/>
                <a:gd name="T98" fmla="*/ 1098 w 1321"/>
                <a:gd name="T99" fmla="*/ 143 h 712"/>
                <a:gd name="T100" fmla="*/ 1144 w 1321"/>
                <a:gd name="T101" fmla="*/ 182 h 712"/>
                <a:gd name="T102" fmla="*/ 1182 w 1321"/>
                <a:gd name="T103" fmla="*/ 224 h 712"/>
                <a:gd name="T104" fmla="*/ 1182 w 1321"/>
                <a:gd name="T105" fmla="*/ 224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060" name="Text Box 32"/>
          <p:cNvSpPr txBox="1">
            <a:spLocks noChangeArrowheads="1"/>
          </p:cNvSpPr>
          <p:nvPr/>
        </p:nvSpPr>
        <p:spPr bwMode="auto">
          <a:xfrm>
            <a:off x="1357908" y="4638453"/>
            <a:ext cx="44469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</a:rPr>
              <a:t>Вертикальный подъемник  для лиц с ОВЗ (КСОШ № 3)</a:t>
            </a:r>
            <a:endParaRPr lang="en-US" altLang="ru-RU" sz="1200" b="1" dirty="0">
              <a:latin typeface="Times New Roman" panose="02020603050405020304" pitchFamily="18" charset="0"/>
            </a:endParaRPr>
          </a:p>
        </p:txBody>
      </p:sp>
      <p:sp>
        <p:nvSpPr>
          <p:cNvPr id="2061" name="Rectangle 4"/>
          <p:cNvSpPr>
            <a:spLocks noChangeArrowheads="1"/>
          </p:cNvSpPr>
          <p:nvPr/>
        </p:nvSpPr>
        <p:spPr bwMode="gray">
          <a:xfrm>
            <a:off x="823317" y="5349257"/>
            <a:ext cx="5838825" cy="535781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ru-RU" sz="1350" dirty="0">
              <a:latin typeface="Times New Roman" panose="02020603050405020304" pitchFamily="18" charset="0"/>
            </a:endParaRPr>
          </a:p>
        </p:txBody>
      </p:sp>
      <p:grpSp>
        <p:nvGrpSpPr>
          <p:cNvPr id="2062" name="Group 5"/>
          <p:cNvGrpSpPr>
            <a:grpSpLocks/>
          </p:cNvGrpSpPr>
          <p:nvPr/>
        </p:nvGrpSpPr>
        <p:grpSpPr bwMode="auto">
          <a:xfrm>
            <a:off x="6219231" y="5206380"/>
            <a:ext cx="1621631" cy="785813"/>
            <a:chOff x="2016" y="1920"/>
            <a:chExt cx="1680" cy="1680"/>
          </a:xfrm>
        </p:grpSpPr>
        <p:sp>
          <p:nvSpPr>
            <p:cNvPr id="2068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3E25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ru-RU" sz="1350" dirty="0">
                <a:latin typeface="Times New Roman" panose="02020603050405020304" pitchFamily="18" charset="0"/>
              </a:endParaRPr>
            </a:p>
          </p:txBody>
        </p:sp>
        <p:sp>
          <p:nvSpPr>
            <p:cNvPr id="2069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182 w 1321"/>
                <a:gd name="T1" fmla="*/ 224 h 712"/>
                <a:gd name="T2" fmla="*/ 1197 w 1321"/>
                <a:gd name="T3" fmla="*/ 248 h 712"/>
                <a:gd name="T4" fmla="*/ 1200 w 1321"/>
                <a:gd name="T5" fmla="*/ 269 h 712"/>
                <a:gd name="T6" fmla="*/ 1195 w 1321"/>
                <a:gd name="T7" fmla="*/ 289 h 712"/>
                <a:gd name="T8" fmla="*/ 1179 w 1321"/>
                <a:gd name="T9" fmla="*/ 307 h 712"/>
                <a:gd name="T10" fmla="*/ 1156 w 1321"/>
                <a:gd name="T11" fmla="*/ 324 h 712"/>
                <a:gd name="T12" fmla="*/ 1126 w 1321"/>
                <a:gd name="T13" fmla="*/ 338 h 712"/>
                <a:gd name="T14" fmla="*/ 1087 w 1321"/>
                <a:gd name="T15" fmla="*/ 351 h 712"/>
                <a:gd name="T16" fmla="*/ 1043 w 1321"/>
                <a:gd name="T17" fmla="*/ 364 h 712"/>
                <a:gd name="T18" fmla="*/ 992 w 1321"/>
                <a:gd name="T19" fmla="*/ 373 h 712"/>
                <a:gd name="T20" fmla="*/ 937 w 1321"/>
                <a:gd name="T21" fmla="*/ 382 h 712"/>
                <a:gd name="T22" fmla="*/ 879 w 1321"/>
                <a:gd name="T23" fmla="*/ 388 h 712"/>
                <a:gd name="T24" fmla="*/ 814 w 1321"/>
                <a:gd name="T25" fmla="*/ 394 h 712"/>
                <a:gd name="T26" fmla="*/ 749 w 1321"/>
                <a:gd name="T27" fmla="*/ 397 h 712"/>
                <a:gd name="T28" fmla="*/ 723 w 1321"/>
                <a:gd name="T29" fmla="*/ 399 h 712"/>
                <a:gd name="T30" fmla="*/ 433 w 1321"/>
                <a:gd name="T31" fmla="*/ 399 h 712"/>
                <a:gd name="T32" fmla="*/ 429 w 1321"/>
                <a:gd name="T33" fmla="*/ 399 h 712"/>
                <a:gd name="T34" fmla="*/ 372 w 1321"/>
                <a:gd name="T35" fmla="*/ 396 h 712"/>
                <a:gd name="T36" fmla="*/ 317 w 1321"/>
                <a:gd name="T37" fmla="*/ 394 h 712"/>
                <a:gd name="T38" fmla="*/ 265 w 1321"/>
                <a:gd name="T39" fmla="*/ 390 h 712"/>
                <a:gd name="T40" fmla="*/ 215 w 1321"/>
                <a:gd name="T41" fmla="*/ 386 h 712"/>
                <a:gd name="T42" fmla="*/ 170 w 1321"/>
                <a:gd name="T43" fmla="*/ 379 h 712"/>
                <a:gd name="T44" fmla="*/ 128 w 1321"/>
                <a:gd name="T45" fmla="*/ 370 h 712"/>
                <a:gd name="T46" fmla="*/ 92 w 1321"/>
                <a:gd name="T47" fmla="*/ 363 h 712"/>
                <a:gd name="T48" fmla="*/ 62 w 1321"/>
                <a:gd name="T49" fmla="*/ 353 h 712"/>
                <a:gd name="T50" fmla="*/ 34 w 1321"/>
                <a:gd name="T51" fmla="*/ 340 h 712"/>
                <a:gd name="T52" fmla="*/ 18 w 1321"/>
                <a:gd name="T53" fmla="*/ 326 h 712"/>
                <a:gd name="T54" fmla="*/ 6 w 1321"/>
                <a:gd name="T55" fmla="*/ 310 h 712"/>
                <a:gd name="T56" fmla="*/ 0 w 1321"/>
                <a:gd name="T57" fmla="*/ 293 h 712"/>
                <a:gd name="T58" fmla="*/ 0 w 1321"/>
                <a:gd name="T59" fmla="*/ 291 h 712"/>
                <a:gd name="T60" fmla="*/ 4 w 1321"/>
                <a:gd name="T61" fmla="*/ 272 h 712"/>
                <a:gd name="T62" fmla="*/ 16 w 1321"/>
                <a:gd name="T63" fmla="*/ 249 h 712"/>
                <a:gd name="T64" fmla="*/ 46 w 1321"/>
                <a:gd name="T65" fmla="*/ 207 h 712"/>
                <a:gd name="T66" fmla="*/ 84 w 1321"/>
                <a:gd name="T67" fmla="*/ 167 h 712"/>
                <a:gd name="T68" fmla="*/ 132 w 1321"/>
                <a:gd name="T69" fmla="*/ 132 h 712"/>
                <a:gd name="T70" fmla="*/ 184 w 1321"/>
                <a:gd name="T71" fmla="*/ 99 h 712"/>
                <a:gd name="T72" fmla="*/ 245 w 1321"/>
                <a:gd name="T73" fmla="*/ 69 h 712"/>
                <a:gd name="T74" fmla="*/ 311 w 1321"/>
                <a:gd name="T75" fmla="*/ 46 h 712"/>
                <a:gd name="T76" fmla="*/ 377 w 1321"/>
                <a:gd name="T77" fmla="*/ 26 h 712"/>
                <a:gd name="T78" fmla="*/ 452 w 1321"/>
                <a:gd name="T79" fmla="*/ 12 h 712"/>
                <a:gd name="T80" fmla="*/ 528 w 1321"/>
                <a:gd name="T81" fmla="*/ 4 h 712"/>
                <a:gd name="T82" fmla="*/ 606 w 1321"/>
                <a:gd name="T83" fmla="*/ 0 h 712"/>
                <a:gd name="T84" fmla="*/ 606 w 1321"/>
                <a:gd name="T85" fmla="*/ 0 h 712"/>
                <a:gd name="T86" fmla="*/ 690 w 1321"/>
                <a:gd name="T87" fmla="*/ 4 h 712"/>
                <a:gd name="T88" fmla="*/ 770 w 1321"/>
                <a:gd name="T89" fmla="*/ 12 h 712"/>
                <a:gd name="T90" fmla="*/ 847 w 1321"/>
                <a:gd name="T91" fmla="*/ 29 h 712"/>
                <a:gd name="T92" fmla="*/ 918 w 1321"/>
                <a:gd name="T93" fmla="*/ 50 h 712"/>
                <a:gd name="T94" fmla="*/ 984 w 1321"/>
                <a:gd name="T95" fmla="*/ 77 h 712"/>
                <a:gd name="T96" fmla="*/ 1044 w 1321"/>
                <a:gd name="T97" fmla="*/ 109 h 712"/>
                <a:gd name="T98" fmla="*/ 1098 w 1321"/>
                <a:gd name="T99" fmla="*/ 143 h 712"/>
                <a:gd name="T100" fmla="*/ 1144 w 1321"/>
                <a:gd name="T101" fmla="*/ 182 h 712"/>
                <a:gd name="T102" fmla="*/ 1182 w 1321"/>
                <a:gd name="T103" fmla="*/ 224 h 712"/>
                <a:gd name="T104" fmla="*/ 1182 w 1321"/>
                <a:gd name="T105" fmla="*/ 224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063" name="Text Box 33"/>
          <p:cNvSpPr txBox="1">
            <a:spLocks noChangeArrowheads="1"/>
          </p:cNvSpPr>
          <p:nvPr/>
        </p:nvSpPr>
        <p:spPr bwMode="auto">
          <a:xfrm>
            <a:off x="2536627" y="5492132"/>
            <a:ext cx="3538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</a:rPr>
              <a:t>Ремонт крыльца (КСОШ № 3)</a:t>
            </a:r>
            <a:endParaRPr lang="en-US" altLang="ru-RU" sz="1200" b="1" dirty="0">
              <a:latin typeface="Times New Roman" panose="02020603050405020304" pitchFamily="18" charset="0"/>
            </a:endParaRP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gray">
          <a:xfrm>
            <a:off x="5269112" y="3795490"/>
            <a:ext cx="110799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2 000 000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gray">
          <a:xfrm>
            <a:off x="5804893" y="4599162"/>
            <a:ext cx="110799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1 400 000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gray">
          <a:xfrm>
            <a:off x="6340674" y="5402834"/>
            <a:ext cx="93487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321 859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067" name="Picture 36" descr="ÐÐ°ÑÑÐ¸Ð½ÐºÐ¸ Ð¿Ð¾ Ð·Ð°Ð¿ÑÐ¾ÑÑ Ð´Ð¾ÑÑÑÐ¿Ð½Ð°Ñ ÑÑÐµÐ´Ð°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018" y="4850384"/>
            <a:ext cx="2250281" cy="17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0" y="-1519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Консолидированный бюджет: 60 млн. 704 тыс. руб.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Муниципальный бюджет: 33 млн. 811 тыс. руб.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498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13"/>
          <p:cNvSpPr>
            <a:spLocks noChangeArrowheads="1"/>
          </p:cNvSpPr>
          <p:nvPr/>
        </p:nvSpPr>
        <p:spPr bwMode="gray">
          <a:xfrm>
            <a:off x="3619501" y="1920480"/>
            <a:ext cx="1940719" cy="1872853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FDFDFD"/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AutoShape 14"/>
          <p:cNvSpPr>
            <a:spLocks noChangeArrowheads="1"/>
          </p:cNvSpPr>
          <p:nvPr/>
        </p:nvSpPr>
        <p:spPr bwMode="gray">
          <a:xfrm>
            <a:off x="5692380" y="1920480"/>
            <a:ext cx="1940719" cy="1872853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FDFDFD"/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18"/>
          <p:cNvSpPr>
            <a:spLocks noChangeArrowheads="1"/>
          </p:cNvSpPr>
          <p:nvPr/>
        </p:nvSpPr>
        <p:spPr bwMode="black">
          <a:xfrm>
            <a:off x="6012749" y="1770460"/>
            <a:ext cx="133331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Заголовок</a:t>
            </a:r>
            <a:r>
              <a:rPr lang="en-US" altLang="ru-RU" sz="15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03</a:t>
            </a:r>
          </a:p>
        </p:txBody>
      </p:sp>
      <p:sp>
        <p:nvSpPr>
          <p:cNvPr id="2054" name="Rectangle 22"/>
          <p:cNvSpPr>
            <a:spLocks noChangeArrowheads="1"/>
          </p:cNvSpPr>
          <p:nvPr/>
        </p:nvSpPr>
        <p:spPr bwMode="black">
          <a:xfrm>
            <a:off x="3913678" y="1770460"/>
            <a:ext cx="133331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Заголовок</a:t>
            </a:r>
            <a:r>
              <a:rPr lang="en-US" altLang="ru-RU" sz="15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02</a:t>
            </a:r>
          </a:p>
        </p:txBody>
      </p:sp>
      <p:sp>
        <p:nvSpPr>
          <p:cNvPr id="2055" name="AutoShape 23"/>
          <p:cNvSpPr>
            <a:spLocks noChangeArrowheads="1"/>
          </p:cNvSpPr>
          <p:nvPr/>
        </p:nvSpPr>
        <p:spPr bwMode="gray">
          <a:xfrm>
            <a:off x="1547814" y="1920480"/>
            <a:ext cx="1940719" cy="1872853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FDFDFD"/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ltGray">
          <a:xfrm>
            <a:off x="1621631" y="1732361"/>
            <a:ext cx="1766888" cy="392906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gray">
          <a:xfrm>
            <a:off x="1656161" y="2327672"/>
            <a:ext cx="169664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спортивного зала в МБОУ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«ИСОШ № 1 им. Н.П.Наумова»</a:t>
            </a:r>
            <a:endParaRPr lang="en-US" sz="1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gray">
          <a:xfrm>
            <a:off x="3673078" y="2352676"/>
            <a:ext cx="1879997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Многофунк-циональная</a:t>
            </a:r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 </a:t>
            </a:r>
            <a:b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b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«КСОШ № 1»</a:t>
            </a:r>
            <a:endParaRPr lang="en-US" sz="1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gray">
          <a:xfrm>
            <a:off x="5750728" y="2303852"/>
            <a:ext cx="1879997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2-х спортивных залов МБОУ «</a:t>
            </a:r>
            <a:r>
              <a:rPr lang="ru-RU" sz="1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Кингисеппская</a:t>
            </a:r>
            <a:r>
              <a:rPr lang="ru-RU" sz="1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гимназия»</a:t>
            </a:r>
            <a:endParaRPr lang="en-US" sz="1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24"/>
          <p:cNvSpPr>
            <a:spLocks noChangeArrowheads="1"/>
          </p:cNvSpPr>
          <p:nvPr/>
        </p:nvSpPr>
        <p:spPr bwMode="ltGray">
          <a:xfrm>
            <a:off x="3715941" y="1732361"/>
            <a:ext cx="1766888" cy="392906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21" name="AutoShape 24"/>
          <p:cNvSpPr>
            <a:spLocks noChangeArrowheads="1"/>
          </p:cNvSpPr>
          <p:nvPr/>
        </p:nvSpPr>
        <p:spPr bwMode="ltGray">
          <a:xfrm>
            <a:off x="5750719" y="1714501"/>
            <a:ext cx="1766888" cy="392906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pic>
        <p:nvPicPr>
          <p:cNvPr id="2062" name="Picture 2" descr="ÐÐ°ÑÑÐ¸Ð½ÐºÐ¸ Ð¿Ð¾ Ð·Ð°Ð¿ÑÐ¾ÑÑ ÑÐºÐ¾Ð»ÑÐ½ÑÐ¹ ÑÐ¿Ð¾ÑÑ 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2474" y="4014788"/>
            <a:ext cx="4148634" cy="2078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385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спорт</a:t>
            </a:r>
          </a:p>
        </p:txBody>
      </p:sp>
    </p:spTree>
    <p:extLst>
      <p:ext uri="{BB962C8B-B14F-4D97-AF65-F5344CB8AC3E}">
        <p14:creationId xmlns:p14="http://schemas.microsoft.com/office/powerpoint/2010/main" val="3466428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303736" y="3589735"/>
          <a:ext cx="6534150" cy="10515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86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2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752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</a:rPr>
                        <a:t>Региональный Зимний фестиваль дворового спорта</a:t>
                      </a:r>
                      <a:endParaRPr lang="ru-RU" sz="1500" b="1" dirty="0">
                        <a:latin typeface="Times New Roman" panose="02020603050405020304" pitchFamily="18" charset="0"/>
                      </a:endParaRPr>
                    </a:p>
                  </a:txBody>
                  <a:tcPr marL="68574" marR="68574" marT="34276" marB="342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</a:rPr>
                        <a:t> место</a:t>
                      </a:r>
                      <a:endParaRPr lang="ru-RU" sz="1500" b="1" dirty="0"/>
                    </a:p>
                  </a:txBody>
                  <a:tcPr marL="68574" marR="68574" marT="34276" marB="342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</a:rPr>
                        <a:t>МБОУ «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</a:rPr>
                        <a:t>Александро-Горкская</a:t>
                      </a:r>
                      <a:r>
                        <a:rPr lang="ru-RU" sz="1500" dirty="0" smtClean="0"/>
                        <a:t> ООШ»</a:t>
                      </a:r>
                      <a:endParaRPr lang="ru-RU" sz="1500" b="1" dirty="0"/>
                    </a:p>
                  </a:txBody>
                  <a:tcPr marL="68574" marR="68574" marT="34276" marB="3427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52">
                <a:tc vMerge="1"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Times New Roman" panose="02020603050405020304" pitchFamily="18" charset="0"/>
                        </a:rPr>
                        <a:t>III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</a:rPr>
                        <a:t> место</a:t>
                      </a:r>
                      <a:endParaRPr lang="ru-RU" sz="1500" b="1" dirty="0"/>
                    </a:p>
                  </a:txBody>
                  <a:tcPr marL="68574" marR="68574" marT="34276" marB="3427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</a:rPr>
                        <a:t>МБОУ «КСОШ № 5»</a:t>
                      </a:r>
                    </a:p>
                    <a:p>
                      <a:pPr algn="ctr"/>
                      <a:endParaRPr lang="ru-RU" sz="1500" b="1" dirty="0">
                        <a:latin typeface="Times New Roman" panose="02020603050405020304" pitchFamily="18" charset="0"/>
                      </a:endParaRPr>
                    </a:p>
                  </a:txBody>
                  <a:tcPr marL="68574" marR="68574" marT="34276" marB="3427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57313" y="5036344"/>
            <a:ext cx="518263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+mn-cs"/>
              </a:rPr>
              <a:t>10 школьных спортивных клубов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+mn-cs"/>
              </a:rPr>
              <a:t>12 видов спортивных соревнований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2065" name="Picture 2" descr="ÐÐ°ÑÑÐ¸Ð½ÐºÐ¸ Ð¿Ð¾ Ð·Ð°Ð¿ÑÐ¾ÑÑ ÑÐ¿Ð¾ÑÑ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4574381" cy="163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52120" y="1340768"/>
            <a:ext cx="2972097" cy="22159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Массовые виды спорта: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Футбол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Флорбол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Хоккей в валенках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Бадминтон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Баскетбол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спорт</a:t>
            </a:r>
          </a:p>
        </p:txBody>
      </p:sp>
    </p:spTree>
    <p:extLst>
      <p:ext uri="{BB962C8B-B14F-4D97-AF65-F5344CB8AC3E}">
        <p14:creationId xmlns:p14="http://schemas.microsoft.com/office/powerpoint/2010/main" val="2336862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Карта без фон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4475" y="1071562"/>
            <a:ext cx="26765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автобус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994423"/>
            <a:ext cx="4238625" cy="3006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1303736" y="2199085"/>
            <a:ext cx="3964781" cy="7477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27432" tIns="27432" rIns="27432" bIns="27432"/>
          <a:lstStyle/>
          <a:p>
            <a:pPr>
              <a:defRPr/>
            </a:pPr>
            <a:r>
              <a:rPr lang="ru-RU" sz="1500" b="1" dirty="0">
                <a:latin typeface="Times New Roman" pitchFamily="18" charset="0"/>
                <a:cs typeface="Times New Roman" panose="02020603050405020304" pitchFamily="18" charset="0"/>
              </a:rPr>
              <a:t>10 школьных автобусов доставляют </a:t>
            </a:r>
          </a:p>
          <a:p>
            <a:pPr>
              <a:defRPr/>
            </a:pPr>
            <a:r>
              <a:rPr lang="ru-RU" sz="1500" b="1" dirty="0">
                <a:latin typeface="Times New Roman" pitchFamily="18" charset="0"/>
                <a:cs typeface="Times New Roman" panose="02020603050405020304" pitchFamily="18" charset="0"/>
              </a:rPr>
              <a:t>более 400 обучающихся в 6 сельских школ </a:t>
            </a:r>
          </a:p>
          <a:p>
            <a:pPr>
              <a:defRPr/>
            </a:pPr>
            <a:r>
              <a:rPr lang="ru-RU" sz="1500" b="1" dirty="0">
                <a:latin typeface="Times New Roman" pitchFamily="18" charset="0"/>
                <a:cs typeface="Times New Roman" panose="02020603050405020304" pitchFamily="18" charset="0"/>
              </a:rPr>
              <a:t>и школу № 1 г.Ивангорода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164959" y="653061"/>
            <a:ext cx="5572125" cy="91082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27432" tIns="27432" rIns="27432" bIns="27432"/>
          <a:lstStyle/>
          <a:p>
            <a:pPr>
              <a:defRPr/>
            </a:pP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Котельская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СОШ</a:t>
            </a:r>
          </a:p>
          <a:p>
            <a:pPr>
              <a:buFont typeface="Arial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Кракольская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СОШ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607595" y="4822031"/>
            <a:ext cx="3964781" cy="7477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27432" tIns="27432" rIns="27432" bIns="27432"/>
          <a:lstStyle/>
          <a:p>
            <a:pPr algn="r">
              <a:defRPr/>
            </a:pPr>
            <a:r>
              <a:rPr lang="ru-RU" sz="2000" b="1" dirty="0">
                <a:latin typeface="Times New Roman" pitchFamily="18" charset="0"/>
                <a:cs typeface="Times New Roman" panose="02020603050405020304" pitchFamily="18" charset="0"/>
              </a:rPr>
              <a:t>ГОСТ</a:t>
            </a:r>
          </a:p>
          <a:p>
            <a:pPr algn="r">
              <a:defRPr/>
            </a:pPr>
            <a:r>
              <a:rPr lang="ru-RU" sz="2000" b="1" dirty="0">
                <a:latin typeface="Times New Roman" pitchFamily="18" charset="0"/>
                <a:cs typeface="Times New Roman" panose="02020603050405020304" pitchFamily="18" charset="0"/>
              </a:rPr>
              <a:t>ГЛОНАСС</a:t>
            </a:r>
          </a:p>
          <a:p>
            <a:pPr algn="r">
              <a:defRPr/>
            </a:pPr>
            <a:r>
              <a:rPr lang="ru-RU" sz="2000" b="1" dirty="0" err="1">
                <a:latin typeface="Times New Roman" pitchFamily="18" charset="0"/>
                <a:cs typeface="Times New Roman" panose="02020603050405020304" pitchFamily="18" charset="0"/>
              </a:rPr>
              <a:t>Тахографы</a:t>
            </a:r>
            <a:endParaRPr lang="ru-RU" sz="2000" b="1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2000" b="1" dirty="0">
                <a:latin typeface="Times New Roman" pitchFamily="18" charset="0"/>
                <a:cs typeface="Times New Roman" panose="02020603050405020304" pitchFamily="18" charset="0"/>
              </a:rPr>
              <a:t>Желтые маячки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новых автобусов в 2018 году </a:t>
            </a:r>
          </a:p>
        </p:txBody>
      </p:sp>
    </p:spTree>
    <p:extLst>
      <p:ext uri="{BB962C8B-B14F-4D97-AF65-F5344CB8AC3E}">
        <p14:creationId xmlns:p14="http://schemas.microsoft.com/office/powerpoint/2010/main" val="4066915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ÐÐ°ÑÑÐ¸Ð½ÐºÐ¸ Ð¿Ð¾ Ð·Ð°Ð¿ÑÐ¾ÑÑ Ð³Ð¸Ð° 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061" y="1714500"/>
            <a:ext cx="676394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ÐÐ°ÑÑÐ¸Ð½ÐºÐ¸ Ð¿Ð¾ Ð·Ð°Ð¿ÑÐ¾ÑÑ ÑÐºÐ¾Ð»ÑÐ½ÑÐµ Ð¼ÐµÐ´Ð°Ð»Ð¸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6408" y="4500564"/>
            <a:ext cx="2250281" cy="140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240" y="1196752"/>
            <a:ext cx="2115741" cy="187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303736" y="4982766"/>
            <a:ext cx="3964781" cy="7477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27432" tIns="27432" rIns="27432" bIns="27432"/>
          <a:lstStyle/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anose="02020603050405020304" pitchFamily="18" charset="0"/>
              </a:rPr>
              <a:t>43 выпускника награждены медалью</a:t>
            </a:r>
          </a:p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anose="02020603050405020304" pitchFamily="18" charset="0"/>
              </a:rPr>
              <a:t> «За особые успехи в учении»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036220" y="644128"/>
            <a:ext cx="3964781" cy="7477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27432" tIns="27432" rIns="27432" bIns="27432"/>
          <a:lstStyle/>
          <a:p>
            <a:pPr algn="r">
              <a:defRPr/>
            </a:pP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100 % выпускников 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 прошли аттестацию</a:t>
            </a:r>
          </a:p>
        </p:txBody>
      </p:sp>
    </p:spTree>
    <p:extLst>
      <p:ext uri="{BB962C8B-B14F-4D97-AF65-F5344CB8AC3E}">
        <p14:creationId xmlns:p14="http://schemas.microsoft.com/office/powerpoint/2010/main" val="3524652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7272">
            <a:off x="2052116" y="820072"/>
            <a:ext cx="4482299" cy="252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4273">
            <a:off x="5074450" y="3421305"/>
            <a:ext cx="3785919" cy="252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5265">
            <a:off x="479907" y="3748961"/>
            <a:ext cx="4345799" cy="242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 и инвестиции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2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385889" y="1754983"/>
          <a:ext cx="6426994" cy="2041924"/>
        </p:xfrm>
        <a:graphic>
          <a:graphicData uri="http://schemas.openxmlformats.org/drawingml/2006/table">
            <a:tbl>
              <a:tblPr firstRow="1" firstCol="1" bandRow="1" bandCol="1">
                <a:tableStyleId>{BC89EF96-8CEA-46FF-86C4-4CE0E7609802}</a:tableStyleId>
              </a:tblPr>
              <a:tblGrid>
                <a:gridCol w="1159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3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626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Учебный год</a:t>
                      </a:r>
                      <a:endParaRPr lang="ru-RU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 </a:t>
                      </a:r>
                      <a:r>
                        <a:rPr lang="ru-RU" sz="15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физлиц</a:t>
                      </a:r>
                      <a:endParaRPr lang="ru-RU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Победит.</a:t>
                      </a:r>
                      <a:endParaRPr lang="ru-RU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Призёры</a:t>
                      </a:r>
                      <a:endParaRPr lang="ru-RU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l"/>
                      <a:r>
                        <a:rPr lang="ru-RU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Результативность 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552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</a:rPr>
                        <a:t>2016 -2017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</a:rPr>
                        <a:t>1335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</a:rPr>
                        <a:t>720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</a:rPr>
                        <a:t>261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</a:rPr>
                        <a:t>26 %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552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Times New Roman" panose="02020603050405020304" pitchFamily="18" charset="0"/>
                        </a:rPr>
                        <a:t>2017-2018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</a:rPr>
                        <a:t>1282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</a:rPr>
                        <a:t>89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</a:rPr>
                        <a:t>241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</a:rPr>
                        <a:t>26 %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552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effectLst/>
                          <a:latin typeface="Times New Roman" panose="02020603050405020304" pitchFamily="18" charset="0"/>
                        </a:rPr>
                        <a:t>2018-2019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</a:rPr>
                        <a:t>1351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ru-RU" sz="15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marL="457200" algn="ctr"/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</a:rPr>
                        <a:t>277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</a:rPr>
                        <a:t>27 %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7" marR="5143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88" name="Picture 4" descr="ÐÐ°ÑÑÐ¸Ð½ÐºÐ¸ Ð¿Ð¾ Ð·Ð°Ð¿ÑÐ¾ÑÑ ÐÑÐµÑÐ¾ÑÑÐ¸Ð¹ÑÐºÐ°Ñ Ð¾Ð»Ð¸Ð¼Ð¿Ð¸Ð°Ð´Ð° ÑÐºÐ¾Ð»ÑÐ½Ð¸ÐºÐ¾Ð²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889" y="3983832"/>
            <a:ext cx="6426994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олимпиада школьников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6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6"/>
          <p:cNvSpPr txBox="1">
            <a:spLocks/>
          </p:cNvSpPr>
          <p:nvPr/>
        </p:nvSpPr>
        <p:spPr bwMode="auto">
          <a:xfrm>
            <a:off x="827584" y="1553767"/>
            <a:ext cx="3315789" cy="4310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57175" indent="-257175" algn="r">
              <a:spcBef>
                <a:spcPct val="20000"/>
              </a:spcBef>
              <a:defRPr/>
            </a:pPr>
            <a:r>
              <a:rPr lang="ru-RU" sz="2400" b="1" dirty="0">
                <a:latin typeface="Times New Roman" panose="02020603050405020304" pitchFamily="18" charset="0"/>
                <a:ea typeface="맑은 고딕" pitchFamily="34" charset="-127"/>
                <a:cs typeface="+mn-cs"/>
              </a:rPr>
              <a:t>Общий охват –  84%  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gray">
          <a:xfrm>
            <a:off x="1357314" y="2035970"/>
            <a:ext cx="3780235" cy="251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:</a:t>
            </a:r>
          </a:p>
          <a:p>
            <a:pPr>
              <a:lnSpc>
                <a:spcPct val="150000"/>
              </a:lnSpc>
              <a:defRPr/>
            </a:pP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Техническая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Естественнонаучная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Физкультурно-спортивная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Художественная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Социально-педагогическая</a:t>
            </a:r>
            <a:endParaRPr lang="en-US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20" name="Picture 4" descr="https://www.kngcit.ru/o_nas/novosti/2019/01/foto/28-1-01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912">
            <a:off x="4357688" y="2893219"/>
            <a:ext cx="3411141" cy="255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ÐÐ°ÑÑÐ¸Ð½ÐºÐ¸ Ð¿Ð¾ Ð·Ð°Ð¿ÑÐ¾ÑÑ ÑÐ½Ð¸Ð¾Ñ Ð¿ÑÐ¾ÑÐ¸ 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0544">
            <a:off x="5575699" y="1607344"/>
            <a:ext cx="2050256" cy="1182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одержимое 6"/>
          <p:cNvSpPr txBox="1">
            <a:spLocks/>
          </p:cNvSpPr>
          <p:nvPr/>
        </p:nvSpPr>
        <p:spPr bwMode="auto">
          <a:xfrm>
            <a:off x="1410892" y="5036345"/>
            <a:ext cx="2839640" cy="4310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57175" indent="-257175" algn="r">
              <a:spcBef>
                <a:spcPct val="20000"/>
              </a:spcBef>
              <a:defRPr/>
            </a:pPr>
            <a:r>
              <a:rPr lang="en-US" b="1" dirty="0">
                <a:latin typeface="Times New Roman" panose="02020603050405020304" pitchFamily="18" charset="0"/>
                <a:ea typeface="맑은 고딕" pitchFamily="34" charset="-127"/>
                <a:cs typeface="+mn-cs"/>
              </a:rPr>
              <a:t>III</a:t>
            </a:r>
            <a:r>
              <a:rPr lang="ru-RU" b="1" dirty="0">
                <a:latin typeface="Times New Roman" panose="02020603050405020304" pitchFamily="18" charset="0"/>
                <a:ea typeface="맑은 고딕" pitchFamily="34" charset="-127"/>
                <a:cs typeface="+mn-cs"/>
              </a:rPr>
              <a:t> место в компетенции «Мобильная робототехника»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3442118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ÑÐ¸ÑÑÐ¾Ð²Ð°Ñ ÑÑÐµÐ´Ð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863" y="872763"/>
            <a:ext cx="2060972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Line 253"/>
          <p:cNvSpPr>
            <a:spLocks noChangeShapeType="1"/>
          </p:cNvSpPr>
          <p:nvPr/>
        </p:nvSpPr>
        <p:spPr bwMode="gray">
          <a:xfrm flipV="1">
            <a:off x="2868217" y="4500563"/>
            <a:ext cx="4436269" cy="66675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3" name="Rectangle 254"/>
          <p:cNvSpPr>
            <a:spLocks noChangeArrowheads="1"/>
          </p:cNvSpPr>
          <p:nvPr/>
        </p:nvSpPr>
        <p:spPr bwMode="gray">
          <a:xfrm rot="3419336">
            <a:off x="2655095" y="4135041"/>
            <a:ext cx="359569" cy="39052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Text Box 255"/>
          <p:cNvSpPr txBox="1">
            <a:spLocks noChangeArrowheads="1"/>
          </p:cNvSpPr>
          <p:nvPr/>
        </p:nvSpPr>
        <p:spPr bwMode="gray">
          <a:xfrm>
            <a:off x="2679480" y="416718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054" name="Line 256"/>
          <p:cNvSpPr>
            <a:spLocks noChangeShapeType="1"/>
          </p:cNvSpPr>
          <p:nvPr/>
        </p:nvSpPr>
        <p:spPr bwMode="gray">
          <a:xfrm flipV="1">
            <a:off x="2868217" y="2646761"/>
            <a:ext cx="4436269" cy="34528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6" name="Rectangle 257"/>
          <p:cNvSpPr>
            <a:spLocks noChangeArrowheads="1"/>
          </p:cNvSpPr>
          <p:nvPr/>
        </p:nvSpPr>
        <p:spPr bwMode="gray">
          <a:xfrm rot="3419336">
            <a:off x="2655095" y="2249091"/>
            <a:ext cx="359569" cy="3905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58"/>
          <p:cNvSpPr txBox="1">
            <a:spLocks noChangeArrowheads="1"/>
          </p:cNvSpPr>
          <p:nvPr/>
        </p:nvSpPr>
        <p:spPr bwMode="gray">
          <a:xfrm>
            <a:off x="3668317" y="2314576"/>
            <a:ext cx="25449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обучение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Text Box 259"/>
          <p:cNvSpPr txBox="1">
            <a:spLocks noChangeArrowheads="1"/>
          </p:cNvSpPr>
          <p:nvPr/>
        </p:nvSpPr>
        <p:spPr bwMode="gray">
          <a:xfrm>
            <a:off x="2679480" y="228123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058" name="Line 260"/>
          <p:cNvSpPr>
            <a:spLocks noChangeShapeType="1"/>
          </p:cNvSpPr>
          <p:nvPr/>
        </p:nvSpPr>
        <p:spPr bwMode="gray">
          <a:xfrm flipV="1">
            <a:off x="2868217" y="3268266"/>
            <a:ext cx="4436269" cy="41672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10" name="Rectangle 261"/>
          <p:cNvSpPr>
            <a:spLocks noChangeArrowheads="1"/>
          </p:cNvSpPr>
          <p:nvPr/>
        </p:nvSpPr>
        <p:spPr bwMode="gray">
          <a:xfrm rot="3419336">
            <a:off x="2655095" y="2877741"/>
            <a:ext cx="359569" cy="39052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" name="Text Box 262"/>
          <p:cNvSpPr txBox="1">
            <a:spLocks noChangeArrowheads="1"/>
          </p:cNvSpPr>
          <p:nvPr/>
        </p:nvSpPr>
        <p:spPr bwMode="gray">
          <a:xfrm>
            <a:off x="2679480" y="290988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061" name="Line 263"/>
          <p:cNvSpPr>
            <a:spLocks noChangeShapeType="1"/>
          </p:cNvSpPr>
          <p:nvPr/>
        </p:nvSpPr>
        <p:spPr bwMode="gray">
          <a:xfrm flipV="1">
            <a:off x="2869406" y="3902869"/>
            <a:ext cx="4435079" cy="34529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13" name="Rectangle 264"/>
          <p:cNvSpPr>
            <a:spLocks noChangeArrowheads="1"/>
          </p:cNvSpPr>
          <p:nvPr/>
        </p:nvSpPr>
        <p:spPr bwMode="gray">
          <a:xfrm rot="3419336">
            <a:off x="2655095" y="3506391"/>
            <a:ext cx="359569" cy="390525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3" name="Text Box 265"/>
          <p:cNvSpPr txBox="1">
            <a:spLocks noChangeArrowheads="1"/>
          </p:cNvSpPr>
          <p:nvPr/>
        </p:nvSpPr>
        <p:spPr bwMode="gray">
          <a:xfrm>
            <a:off x="2679480" y="353853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064" name="Line 266"/>
          <p:cNvSpPr>
            <a:spLocks noChangeShapeType="1"/>
          </p:cNvSpPr>
          <p:nvPr/>
        </p:nvSpPr>
        <p:spPr bwMode="gray">
          <a:xfrm flipV="1">
            <a:off x="2868217" y="5143501"/>
            <a:ext cx="4436269" cy="69056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2065" name="Rectangle 267"/>
          <p:cNvSpPr>
            <a:spLocks noChangeArrowheads="1"/>
          </p:cNvSpPr>
          <p:nvPr/>
        </p:nvSpPr>
        <p:spPr bwMode="ltGray">
          <a:xfrm rot="3419336">
            <a:off x="2655095" y="4780360"/>
            <a:ext cx="359569" cy="390525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470047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35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6" name="Text Box 268"/>
          <p:cNvSpPr txBox="1">
            <a:spLocks noChangeArrowheads="1"/>
          </p:cNvSpPr>
          <p:nvPr/>
        </p:nvSpPr>
        <p:spPr bwMode="gray">
          <a:xfrm>
            <a:off x="2679480" y="4812506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Text Box 269"/>
          <p:cNvSpPr txBox="1">
            <a:spLocks noChangeArrowheads="1"/>
          </p:cNvSpPr>
          <p:nvPr/>
        </p:nvSpPr>
        <p:spPr bwMode="gray">
          <a:xfrm>
            <a:off x="3668317" y="2961085"/>
            <a:ext cx="28060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70"/>
          <p:cNvSpPr txBox="1">
            <a:spLocks noChangeArrowheads="1"/>
          </p:cNvSpPr>
          <p:nvPr/>
        </p:nvSpPr>
        <p:spPr bwMode="gray">
          <a:xfrm>
            <a:off x="3668316" y="3590926"/>
            <a:ext cx="264072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журналы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71"/>
          <p:cNvSpPr txBox="1">
            <a:spLocks noChangeArrowheads="1"/>
          </p:cNvSpPr>
          <p:nvPr/>
        </p:nvSpPr>
        <p:spPr bwMode="gray">
          <a:xfrm>
            <a:off x="3668317" y="4221957"/>
            <a:ext cx="344299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«Современная школа» 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72"/>
          <p:cNvSpPr txBox="1">
            <a:spLocks noChangeArrowheads="1"/>
          </p:cNvSpPr>
          <p:nvPr/>
        </p:nvSpPr>
        <p:spPr bwMode="gray">
          <a:xfrm>
            <a:off x="3668316" y="4860132"/>
            <a:ext cx="373634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«Цифровая школа» (2024)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-1519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Цифровая 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среда</a:t>
            </a:r>
          </a:p>
        </p:txBody>
      </p:sp>
    </p:spTree>
    <p:extLst>
      <p:ext uri="{BB962C8B-B14F-4D97-AF65-F5344CB8AC3E}">
        <p14:creationId xmlns:p14="http://schemas.microsoft.com/office/powerpoint/2010/main" val="1343722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ÐÐ°ÑÑÐ¸Ð½ÐºÐ¸ Ð¿Ð¾ Ð·Ð°Ð¿ÑÐ¾ÑÑ Ð¿ÑÐ¾ÐµÐºÑÐ¾ÑÐ¸Ñ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446" y="2852936"/>
            <a:ext cx="6375797" cy="124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одержимое 6"/>
          <p:cNvSpPr txBox="1">
            <a:spLocks/>
          </p:cNvSpPr>
          <p:nvPr/>
        </p:nvSpPr>
        <p:spPr bwMode="auto">
          <a:xfrm>
            <a:off x="1357312" y="1337074"/>
            <a:ext cx="3929063" cy="4310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Ярмарки профессий</a:t>
            </a:r>
          </a:p>
          <a:p>
            <a:pPr marL="257175" indent="-257175">
              <a:spcBef>
                <a:spcPct val="20000"/>
              </a:spcBef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Экскурсии на предприятия</a:t>
            </a:r>
          </a:p>
          <a:p>
            <a:pPr marL="257175" indent="-257175">
              <a:spcBef>
                <a:spcPct val="20000"/>
              </a:spcBef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Акция «Неделя без турникетов»</a:t>
            </a:r>
            <a:endParaRPr lang="ru-RU" sz="20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맑은 고딕" pitchFamily="34" charset="-127"/>
              <a:cs typeface="Times New Roman" panose="02020603050405020304" pitchFamily="18" charset="0"/>
            </a:endParaRPr>
          </a:p>
        </p:txBody>
      </p:sp>
      <p:sp>
        <p:nvSpPr>
          <p:cNvPr id="6" name="Содержимое 6"/>
          <p:cNvSpPr txBox="1">
            <a:spLocks/>
          </p:cNvSpPr>
          <p:nvPr/>
        </p:nvSpPr>
        <p:spPr bwMode="auto">
          <a:xfrm>
            <a:off x="1410891" y="4446986"/>
            <a:ext cx="4661297" cy="117871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Профессиональное обучение старшеклассников </a:t>
            </a:r>
          </a:p>
          <a:p>
            <a:pPr>
              <a:spcBef>
                <a:spcPct val="2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по профессиям </a:t>
            </a:r>
          </a:p>
          <a:p>
            <a:pPr>
              <a:spcBef>
                <a:spcPct val="2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«повар» и «слесарь по ремонту автомобилей»</a:t>
            </a:r>
          </a:p>
        </p:txBody>
      </p:sp>
      <p:pic>
        <p:nvPicPr>
          <p:cNvPr id="2054" name="Picture 6" descr="ÐÐ°ÑÑÐ¸Ð½ÐºÐ¸ Ð¿Ð¾ Ð·Ð°Ð¿ÑÐ¾ÑÑ ÐºÐ¸Ð½Ð³Ð¸ÑÐµÐ¿Ð¿ÑÐºÐ¸Ð¹ ÐºÐ¾Ð»Ð»ÐµÐ´Ð¶ ÑÐµÑÐ½Ð¾Ð»Ð¾Ð³Ð¸Ð¸ Ð¸ ÑÐµÑÐ²Ð¸ÑÐ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4446986"/>
            <a:ext cx="2500313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789" y="33875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Профориентация</a:t>
            </a:r>
          </a:p>
        </p:txBody>
      </p:sp>
    </p:spTree>
    <p:extLst>
      <p:ext uri="{BB962C8B-B14F-4D97-AF65-F5344CB8AC3E}">
        <p14:creationId xmlns:p14="http://schemas.microsoft.com/office/powerpoint/2010/main" val="595069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ÑÐ¸Ð³Ð°Ð½ÑÐ¸Ð½Ð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3736" y="2843214"/>
            <a:ext cx="6572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одержимое 6"/>
          <p:cNvSpPr txBox="1">
            <a:spLocks/>
          </p:cNvSpPr>
          <p:nvPr/>
        </p:nvSpPr>
        <p:spPr bwMode="auto">
          <a:xfrm>
            <a:off x="1335784" y="793204"/>
            <a:ext cx="6054328" cy="37504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ru-RU" sz="2000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Общий охват школьников горячим питанием </a:t>
            </a:r>
            <a:r>
              <a:rPr lang="ru-RU" sz="2000" b="1" dirty="0" smtClean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96,4 %</a:t>
            </a:r>
          </a:p>
          <a:p>
            <a:pPr>
              <a:spcBef>
                <a:spcPct val="20000"/>
              </a:spcBef>
              <a:defRPr/>
            </a:pPr>
            <a:r>
              <a:rPr lang="ru-RU" sz="2000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Бесплатное питание школьников льготных категорий</a:t>
            </a:r>
          </a:p>
          <a:p>
            <a:pPr>
              <a:spcBef>
                <a:spcPct val="20000"/>
              </a:spcBef>
              <a:defRPr/>
            </a:pPr>
            <a:r>
              <a:rPr lang="ru-RU" sz="2000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Бесплатное молоко для учащихся начальных классов</a:t>
            </a:r>
          </a:p>
        </p:txBody>
      </p:sp>
      <p:sp>
        <p:nvSpPr>
          <p:cNvPr id="5" name="Содержимое 6"/>
          <p:cNvSpPr txBox="1">
            <a:spLocks/>
          </p:cNvSpPr>
          <p:nvPr/>
        </p:nvSpPr>
        <p:spPr bwMode="auto">
          <a:xfrm>
            <a:off x="1303736" y="4446986"/>
            <a:ext cx="6054328" cy="9108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ru-RU" sz="2000" b="1" u="sng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В целом по району в 2018 году: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b="1" dirty="0" smtClean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совокупный </a:t>
            </a:r>
            <a:r>
              <a:rPr lang="ru-RU" sz="2000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бюджет на летнюю кампанию – более 23 млн.руб.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 охват </a:t>
            </a:r>
            <a:r>
              <a:rPr lang="ru-RU" sz="2000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детей и подростков – 84 %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 выраженный </a:t>
            </a:r>
            <a:r>
              <a:rPr lang="ru-RU" sz="2000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оздоровительный эффект – 96,5 %</a:t>
            </a:r>
          </a:p>
          <a:p>
            <a:pPr>
              <a:spcBef>
                <a:spcPct val="20000"/>
              </a:spcBef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맑은 고딕" pitchFamily="34" charset="-127"/>
              <a:cs typeface="+mn-cs"/>
            </a:endParaRPr>
          </a:p>
          <a:p>
            <a:pPr>
              <a:spcBef>
                <a:spcPct val="20000"/>
              </a:spcBef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맑은 고딕" pitchFamily="34" charset="-127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맑은 고딕" pitchFamily="34" charset="-127"/>
                <a:cs typeface="+mn-cs"/>
              </a:rPr>
              <a:t>.</a:t>
            </a:r>
          </a:p>
          <a:p>
            <a:pPr>
              <a:spcBef>
                <a:spcPct val="20000"/>
              </a:spcBef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맑은 고딕" pitchFamily="34" charset="-127"/>
              <a:cs typeface="+mn-cs"/>
            </a:endParaRPr>
          </a:p>
        </p:txBody>
      </p:sp>
      <p:sp>
        <p:nvSpPr>
          <p:cNvPr id="6" name="Содержимое 6"/>
          <p:cNvSpPr txBox="1">
            <a:spLocks/>
          </p:cNvSpPr>
          <p:nvPr/>
        </p:nvSpPr>
        <p:spPr bwMode="auto">
          <a:xfrm>
            <a:off x="4250531" y="3643314"/>
            <a:ext cx="3482579" cy="37504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2018 г. - укрепление МТБ –</a:t>
            </a:r>
          </a:p>
          <a:p>
            <a:pPr algn="r">
              <a:spcBef>
                <a:spcPct val="20000"/>
              </a:spcBef>
              <a:defRPr/>
            </a:pPr>
            <a:r>
              <a:rPr lang="ru-RU" b="1" dirty="0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 более 3 млн. </a:t>
            </a:r>
            <a:r>
              <a:rPr lang="ru-RU" b="1" dirty="0" err="1">
                <a:latin typeface="Times New Roman" panose="02020603050405020304" pitchFamily="18" charset="0"/>
                <a:ea typeface="맑은 고딕" pitchFamily="34" charset="-127"/>
                <a:cs typeface="Times New Roman" panose="02020603050405020304" pitchFamily="18" charset="0"/>
              </a:rPr>
              <a:t>руб</a:t>
            </a:r>
            <a:endParaRPr lang="ru-RU" b="1" dirty="0">
              <a:latin typeface="Times New Roman" panose="02020603050405020304" pitchFamily="18" charset="0"/>
              <a:ea typeface="맑은 고딕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맑은 고딕" pitchFamily="34" charset="-127"/>
                <a:cs typeface="+mn-cs"/>
              </a:rPr>
              <a:t>.</a:t>
            </a:r>
          </a:p>
          <a:p>
            <a:pPr>
              <a:spcBef>
                <a:spcPct val="20000"/>
              </a:spcBef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맑은 고딕" pitchFamily="34" charset="-127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Охрана здоровья детей</a:t>
            </a:r>
          </a:p>
        </p:txBody>
      </p:sp>
    </p:spTree>
    <p:extLst>
      <p:ext uri="{BB962C8B-B14F-4D97-AF65-F5344CB8AC3E}">
        <p14:creationId xmlns:p14="http://schemas.microsoft.com/office/powerpoint/2010/main" val="2528338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´Ð¾ÑÑÑÐ¿Ð½Ð°Ñ ÑÑÐµÐ´Ð° 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71" y="908720"/>
            <a:ext cx="7868257" cy="385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одержимое 6"/>
          <p:cNvSpPr txBox="1">
            <a:spLocks/>
          </p:cNvSpPr>
          <p:nvPr/>
        </p:nvSpPr>
        <p:spPr bwMode="auto">
          <a:xfrm>
            <a:off x="1303736" y="5197080"/>
            <a:ext cx="6054328" cy="9108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ru-RU" sz="2400" b="1" dirty="0">
                <a:latin typeface="Times New Roman" panose="02020603050405020304" pitchFamily="18" charset="0"/>
                <a:ea typeface="맑은 고딕" pitchFamily="34" charset="-127"/>
                <a:cs typeface="+mn-cs"/>
              </a:rPr>
              <a:t>16 детей-инвалидов </a:t>
            </a:r>
            <a:r>
              <a:rPr lang="ru-RU" sz="2400" b="1" dirty="0" smtClean="0">
                <a:latin typeface="Times New Roman" panose="02020603050405020304" pitchFamily="18" charset="0"/>
                <a:ea typeface="맑은 고딕" pitchFamily="34" charset="-127"/>
                <a:cs typeface="+mn-cs"/>
              </a:rPr>
              <a:t>находятся</a:t>
            </a:r>
          </a:p>
          <a:p>
            <a:pPr>
              <a:spcBef>
                <a:spcPct val="20000"/>
              </a:spcBef>
              <a:defRPr/>
            </a:pPr>
            <a:r>
              <a:rPr lang="ru-RU" sz="2400" b="1" dirty="0" smtClean="0">
                <a:latin typeface="Times New Roman" panose="02020603050405020304" pitchFamily="18" charset="0"/>
                <a:ea typeface="맑은 고딕" pitchFamily="34" charset="-127"/>
                <a:cs typeface="+mn-cs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맑은 고딕" pitchFamily="34" charset="-127"/>
                <a:cs typeface="+mn-cs"/>
              </a:rPr>
              <a:t>на дистанционном </a:t>
            </a:r>
            <a:r>
              <a:rPr lang="ru-RU" sz="2400" b="1" dirty="0" smtClean="0">
                <a:latin typeface="Times New Roman" panose="02020603050405020304" pitchFamily="18" charset="0"/>
                <a:ea typeface="맑은 고딕" pitchFamily="34" charset="-127"/>
                <a:cs typeface="+mn-cs"/>
              </a:rPr>
              <a:t>обучении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맑은 고딕" pitchFamily="34" charset="-127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58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едсовет_2016\zastavka_1_na_fotorya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334"/>
            <a:ext cx="9143999" cy="686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2204864"/>
            <a:ext cx="41501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Общественный совет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2920273"/>
            <a:ext cx="5090368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Независимая оценка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качества условий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организации образовательной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+mn-cs"/>
              </a:rPr>
              <a:t>деятельности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системы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552891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20">
            <a:off x="199789" y="1466681"/>
            <a:ext cx="3078342" cy="2308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7649">
            <a:off x="346417" y="3876061"/>
            <a:ext cx="3486516" cy="231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143">
            <a:off x="5679725" y="4126711"/>
            <a:ext cx="3100010" cy="206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11066">
            <a:off x="5355974" y="1383307"/>
            <a:ext cx="3538269" cy="2344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0278">
            <a:off x="3221850" y="1754814"/>
            <a:ext cx="2464970" cy="3395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</p:spTree>
    <p:extLst>
      <p:ext uri="{BB962C8B-B14F-4D97-AF65-F5344CB8AC3E}">
        <p14:creationId xmlns:p14="http://schemas.microsoft.com/office/powerpoint/2010/main" val="239368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780">
            <a:off x="3295986" y="1454977"/>
            <a:ext cx="2384757" cy="3179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0754">
            <a:off x="285720" y="3071810"/>
            <a:ext cx="3295986" cy="2471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C:\Users\Elena.Romanova\Desktop\238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1371">
            <a:off x="5500694" y="3214686"/>
            <a:ext cx="3128995" cy="2411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Физическая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 и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67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43007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43007" y="2120019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C:\Users\Marina.Ivanitskaya.KINGRAY\Desktop\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2695">
            <a:off x="252526" y="1166981"/>
            <a:ext cx="4093850" cy="2727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arina.Ivanitskaya.KINGRAY\Desktop\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2356">
            <a:off x="648119" y="4166719"/>
            <a:ext cx="3397941" cy="2263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Marina.Ivanitskaya.KINGRAY\Desktop\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2356">
            <a:off x="4616269" y="1117004"/>
            <a:ext cx="4132873" cy="2753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Marina.Ivanitskaya.KINGRAY\Desktop\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2695">
            <a:off x="4613049" y="3921342"/>
            <a:ext cx="4066596" cy="2709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</p:spTree>
    <p:extLst>
      <p:ext uri="{BB962C8B-B14F-4D97-AF65-F5344CB8AC3E}">
        <p14:creationId xmlns:p14="http://schemas.microsoft.com/office/powerpoint/2010/main" val="2165524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6678">
            <a:off x="4620749" y="4045208"/>
            <a:ext cx="3811822" cy="235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1359">
            <a:off x="4601376" y="1650664"/>
            <a:ext cx="4014970" cy="2260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09">
            <a:off x="954060" y="4235814"/>
            <a:ext cx="3265280" cy="217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1422">
            <a:off x="517178" y="1583492"/>
            <a:ext cx="3268852" cy="2451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Перерабатывающие предприятия</a:t>
            </a:r>
          </a:p>
        </p:txBody>
      </p:sp>
    </p:spTree>
    <p:extLst>
      <p:ext uri="{BB962C8B-B14F-4D97-AF65-F5344CB8AC3E}">
        <p14:creationId xmlns:p14="http://schemas.microsoft.com/office/powerpoint/2010/main" val="4063189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9020">
            <a:off x="188949" y="1063626"/>
            <a:ext cx="3425378" cy="228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4047">
            <a:off x="3338630" y="4458323"/>
            <a:ext cx="2740747" cy="1815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5721">
            <a:off x="5966139" y="4421131"/>
            <a:ext cx="2520172" cy="1890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0665">
            <a:off x="145387" y="3860650"/>
            <a:ext cx="3429659" cy="228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1892">
            <a:off x="2861893" y="1927259"/>
            <a:ext cx="3128369" cy="234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359">
            <a:off x="5903734" y="835657"/>
            <a:ext cx="2885517" cy="192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6105">
            <a:off x="5573577" y="2658841"/>
            <a:ext cx="2819197" cy="187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9532" y="1268760"/>
            <a:ext cx="8370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19" y="11663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48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Elena.Romanova\Desktop\Фото к докладу главы за 2017 год культура\Шишкинский фестиваль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93">
            <a:off x="60268" y="856799"/>
            <a:ext cx="4124507" cy="2709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lena.Romanova\Desktop\Фото к докладу главы за 2017 год культура\Параскева Пятниц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3351">
            <a:off x="4814531" y="628175"/>
            <a:ext cx="3846744" cy="3017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Elena.Romanova\Desktop\Фото к докладу главы за 2017 год культура\Лужицкая складчина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3067">
            <a:off x="372720" y="3864862"/>
            <a:ext cx="3676859" cy="2415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Elena.Romanova\Desktop\Фото к докладу главы за 2017 год культура\Гостеприимный этот край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68">
            <a:off x="4722369" y="3800267"/>
            <a:ext cx="3880261" cy="2682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1126457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C:\Users\Elena.Romanova\Desktop\1513619452img_30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4622">
            <a:off x="4375519" y="3209127"/>
            <a:ext cx="4573130" cy="3052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9400">
            <a:off x="1267095" y="3083710"/>
            <a:ext cx="2595229" cy="346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376">
            <a:off x="2811762" y="1175191"/>
            <a:ext cx="2171614" cy="2895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1529">
            <a:off x="365718" y="1078556"/>
            <a:ext cx="2016316" cy="268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2339">
            <a:off x="5344415" y="1324970"/>
            <a:ext cx="3605303" cy="240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Петровский центр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43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\\192.168.1.5\Data\ОБЩАЯ СЕТЕВАЯ ПАПКА\КОМИТЕТ ПО ВЗАИМОДЕЙСТВИЮ С ОРГАНАМИ МСУ, ОБЩИМ И ОРГАНИЗАЦИОННЫМ ВОПРОСАМ\ИНФОРМАЦИОННО-АНАЛИТИЧЕСКИЙ ОТДЕЛ\БОЛДЫРЕВА МАРИНА-276\Мисс  студенчества\6at6DrPWVA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2796">
            <a:off x="3549154" y="4314597"/>
            <a:ext cx="2385810" cy="1775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622">
            <a:off x="2925485" y="1319837"/>
            <a:ext cx="3293029" cy="219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4140">
            <a:off x="248007" y="806570"/>
            <a:ext cx="3180694" cy="238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5345">
            <a:off x="5990879" y="1078851"/>
            <a:ext cx="2990870" cy="261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Users\ELENA~1.ROM\AppData\Local\Temp\Rar$DI02.455\автопробег 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5427">
            <a:off x="275756" y="3563966"/>
            <a:ext cx="3603995" cy="2702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ELENA~1.ROM\AppData\Local\Temp\Rar$DI00.952\молодежные дебаты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4587">
            <a:off x="5729714" y="3781243"/>
            <a:ext cx="3351326" cy="2233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Молодежная политика</a:t>
            </a:r>
          </a:p>
        </p:txBody>
      </p:sp>
    </p:spTree>
    <p:extLst>
      <p:ext uri="{BB962C8B-B14F-4D97-AF65-F5344CB8AC3E}">
        <p14:creationId xmlns:p14="http://schemas.microsoft.com/office/powerpoint/2010/main" val="3798529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3501008"/>
            <a:ext cx="555843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902" y="3571931"/>
            <a:ext cx="4223098" cy="328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1976">
            <a:off x="2024980" y="1265857"/>
            <a:ext cx="4185589" cy="278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100-летие ВЛКСМ</a:t>
            </a:r>
          </a:p>
        </p:txBody>
      </p:sp>
    </p:spTree>
    <p:extLst>
      <p:ext uri="{BB962C8B-B14F-4D97-AF65-F5344CB8AC3E}">
        <p14:creationId xmlns:p14="http://schemas.microsoft.com/office/powerpoint/2010/main" val="4131956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Elena.Romanova\Desktop\3865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7561">
            <a:off x="221373" y="1403115"/>
            <a:ext cx="3229722" cy="2414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ELENA~1.ROM\AppData\Local\Temp\Rar$DI00.716\слет ЗАКСА 201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407">
            <a:off x="2923247" y="1971465"/>
            <a:ext cx="3686810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Elena.Romanova\Desktop\n_5_59235_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30543">
            <a:off x="4920633" y="1210563"/>
            <a:ext cx="3498506" cy="2501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Молодежная политика</a:t>
            </a:r>
          </a:p>
        </p:txBody>
      </p:sp>
    </p:spTree>
    <p:extLst>
      <p:ext uri="{BB962C8B-B14F-4D97-AF65-F5344CB8AC3E}">
        <p14:creationId xmlns:p14="http://schemas.microsoft.com/office/powerpoint/2010/main" val="4168850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7284">
            <a:off x="385536" y="716869"/>
            <a:ext cx="4085901" cy="3064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8309" y="11091006"/>
            <a:ext cx="14089832" cy="1056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54294">
            <a:off x="5483097" y="867402"/>
            <a:ext cx="3406586" cy="2554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C:\Users\Elena.Romanova\Desktop\aA7JIdaUUIoeYGX1PHwkW27yNGVOdc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8986">
            <a:off x="619349" y="3740912"/>
            <a:ext cx="3716242" cy="2795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Elena.Romanova\Desktop\01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5489">
            <a:off x="4532982" y="3413962"/>
            <a:ext cx="4264387" cy="2842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Молодежная политика</a:t>
            </a:r>
          </a:p>
        </p:txBody>
      </p:sp>
    </p:spTree>
    <p:extLst>
      <p:ext uri="{BB962C8B-B14F-4D97-AF65-F5344CB8AC3E}">
        <p14:creationId xmlns:p14="http://schemas.microsoft.com/office/powerpoint/2010/main" val="4224092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8054">
            <a:off x="1525047" y="4434110"/>
            <a:ext cx="3358686" cy="2519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8055">
            <a:off x="6671626" y="931320"/>
            <a:ext cx="2158239" cy="287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5431">
            <a:off x="276682" y="1243146"/>
            <a:ext cx="2902805" cy="3517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3004">
            <a:off x="3416211" y="1209655"/>
            <a:ext cx="3094639" cy="2320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7914">
            <a:off x="5053095" y="3548928"/>
            <a:ext cx="3817027" cy="3161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Международное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759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\\192.168.1.5\Data\КОМИТЕТ ПО ВЗАИМОДЕЙСТВИЮ С ОРГАНАМИ МСУ\ИНФОРМАЦИОННО-АНАЛИТИЧЕСКИЙ ОТДЕЛ\БОЛДЫРЕВА МАРИНА-276\фото к мероприятиям\фото к мероприятиям 2017\РЕМОНТ ДОРОГ ФОТО ХОРОШИЕН\0_1a0172_6f392d1c_X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2652">
            <a:off x="6067436" y="2106337"/>
            <a:ext cx="2845095" cy="1895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3007" y="2518175"/>
            <a:ext cx="6857999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948" y="529803"/>
            <a:ext cx="885698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500" b="1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Капремонт, строительство социальных объектов,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благоустройство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14313" indent="-214313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anose="02020603050405020304" pitchFamily="18" charset="0"/>
              </a:rPr>
              <a:t> автостанция</a:t>
            </a:r>
          </a:p>
          <a:p>
            <a:pPr marL="214313" indent="-214313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anose="02020603050405020304" pitchFamily="18" charset="0"/>
              </a:rPr>
              <a:t> морг</a:t>
            </a:r>
          </a:p>
          <a:p>
            <a:pPr marL="214313" indent="-214313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anose="02020603050405020304" pitchFamily="18" charset="0"/>
              </a:rPr>
              <a:t>детская поликлиника</a:t>
            </a:r>
          </a:p>
          <a:p>
            <a:pPr marL="214313" indent="-214313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anose="02020603050405020304" pitchFamily="18" charset="0"/>
              </a:rPr>
              <a:t>«Каравелла»</a:t>
            </a:r>
          </a:p>
          <a:p>
            <a:pPr marL="214313" indent="-214313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anose="02020603050405020304" pitchFamily="18" charset="0"/>
              </a:rPr>
              <a:t> игровые и спортивные площадки</a:t>
            </a:r>
          </a:p>
          <a:p>
            <a:pPr marL="214313" indent="-214313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anose="02020603050405020304" pitchFamily="18" charset="0"/>
              </a:rPr>
              <a:t>памятные места</a:t>
            </a:r>
            <a:r>
              <a:rPr lang="ru-RU" sz="2400" b="1" dirty="0" smtClean="0">
                <a:latin typeface="Times New Roman" pitchFamily="18" charset="0"/>
                <a:cs typeface="Times New Roman" panose="02020603050405020304" pitchFamily="18" charset="0"/>
              </a:rPr>
              <a:t>         </a:t>
            </a:r>
            <a:endParaRPr lang="ru-RU" sz="24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\\192.168.1.5\Data\КОМИТЕТ ПО ВЗАИМОДЕЙСТВИЮ С ОРГАНАМИ МСУ\ИНФОРМАЦИОННО-АНАЛИТИЧЕСКИЙ ОТДЕЛ\БОЛДЫРЕВА МАРИНА-276\фото к мероприятиям\фото к мероприятиям 2017\РЕМОНТ ДОРОГ ФОТО ХОРОШИЕН\0_1a0173_c665730_X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1863">
            <a:off x="125098" y="4114678"/>
            <a:ext cx="3161311" cy="210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Elena.Romanova\Desktop\huge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13814">
            <a:off x="2935611" y="3929115"/>
            <a:ext cx="2905373" cy="2179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Elena.Romanova\Desktop\4649b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8408">
            <a:off x="5501069" y="3879199"/>
            <a:ext cx="3392296" cy="2544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ПЛАНЫ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2019 год 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8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634002"/>
            <a:ext cx="7244413" cy="207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2708920"/>
            <a:ext cx="5585183" cy="407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9479">
            <a:off x="4904205" y="3403369"/>
            <a:ext cx="4031280" cy="2938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151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год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91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6787</TotalTime>
  <Pages>0</Pages>
  <Words>2398</Words>
  <Characters>0</Characters>
  <Application>Microsoft Office PowerPoint</Application>
  <DocSecurity>0</DocSecurity>
  <PresentationFormat>Экран (4:3)</PresentationFormat>
  <Lines>0</Lines>
  <Paragraphs>722</Paragraphs>
  <Slides>103</Slides>
  <Notes>64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103</vt:i4>
      </vt:variant>
    </vt:vector>
  </HeadingPairs>
  <TitlesOfParts>
    <vt:vector size="112" baseType="lpstr">
      <vt:lpstr>맑은 고딕</vt:lpstr>
      <vt:lpstr>Arial</vt:lpstr>
      <vt:lpstr>Calibri</vt:lpstr>
      <vt:lpstr>Century Gothic</vt:lpstr>
      <vt:lpstr>Times New Roman</vt:lpstr>
      <vt:lpstr>Wingdings 3</vt:lpstr>
      <vt:lpstr>Сектор</vt:lpstr>
      <vt:lpstr>Лист</vt:lpstr>
      <vt:lpstr>Лист Microsoft Excel 97–2003</vt:lpstr>
      <vt:lpstr>Итоги социально-экономического развития  Кингисеппского муниципального района  за 2018 год и задачи на 2019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Розничная торговля  в малом бизнесе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социально-экономического развития  Кингисеппского муниципального района  за 2018 год и задачи на 2019 год </vt:lpstr>
    </vt:vector>
  </TitlesOfParts>
  <Company>Grizli777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реализации полномочий  органов местного самоуправления  в условиях нового законодательства в сфере  образования»</dc:title>
  <dc:creator>Galina</dc:creator>
  <cp:lastModifiedBy>Борис Подлесный</cp:lastModifiedBy>
  <cp:revision>1109</cp:revision>
  <cp:lastPrinted>2019-03-14T13:37:51Z</cp:lastPrinted>
  <dcterms:created xsi:type="dcterms:W3CDTF">2014-02-14T18:25:48Z</dcterms:created>
  <dcterms:modified xsi:type="dcterms:W3CDTF">2019-03-15T18:22:35Z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1033-9.1.0.4758</vt:lpwstr>
  </property>
</Properties>
</file>