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3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9" r:id="rId1"/>
  </p:sldMasterIdLst>
  <p:notesMasterIdLst>
    <p:notesMasterId r:id="rId98"/>
  </p:notesMasterIdLst>
  <p:sldIdLst>
    <p:sldId id="369" r:id="rId2"/>
    <p:sldId id="358" r:id="rId3"/>
    <p:sldId id="361" r:id="rId4"/>
    <p:sldId id="598" r:id="rId5"/>
    <p:sldId id="599" r:id="rId6"/>
    <p:sldId id="374" r:id="rId7"/>
    <p:sldId id="600" r:id="rId8"/>
    <p:sldId id="601" r:id="rId9"/>
    <p:sldId id="365" r:id="rId10"/>
    <p:sldId id="366" r:id="rId11"/>
    <p:sldId id="372" r:id="rId12"/>
    <p:sldId id="373" r:id="rId13"/>
    <p:sldId id="429" r:id="rId14"/>
    <p:sldId id="376" r:id="rId15"/>
    <p:sldId id="362" r:id="rId16"/>
    <p:sldId id="363" r:id="rId17"/>
    <p:sldId id="461" r:id="rId18"/>
    <p:sldId id="462" r:id="rId19"/>
    <p:sldId id="463" r:id="rId20"/>
    <p:sldId id="544" r:id="rId21"/>
    <p:sldId id="546" r:id="rId22"/>
    <p:sldId id="545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602" r:id="rId31"/>
    <p:sldId id="553" r:id="rId32"/>
    <p:sldId id="554" r:id="rId33"/>
    <p:sldId id="560" r:id="rId34"/>
    <p:sldId id="559" r:id="rId35"/>
    <p:sldId id="474" r:id="rId36"/>
    <p:sldId id="475" r:id="rId37"/>
    <p:sldId id="443" r:id="rId38"/>
    <p:sldId id="532" r:id="rId39"/>
    <p:sldId id="533" r:id="rId40"/>
    <p:sldId id="534" r:id="rId41"/>
    <p:sldId id="535" r:id="rId42"/>
    <p:sldId id="440" r:id="rId43"/>
    <p:sldId id="396" r:id="rId44"/>
    <p:sldId id="397" r:id="rId45"/>
    <p:sldId id="400" r:id="rId46"/>
    <p:sldId id="405" r:id="rId47"/>
    <p:sldId id="407" r:id="rId48"/>
    <p:sldId id="504" r:id="rId49"/>
    <p:sldId id="505" r:id="rId50"/>
    <p:sldId id="507" r:id="rId51"/>
    <p:sldId id="508" r:id="rId52"/>
    <p:sldId id="510" r:id="rId53"/>
    <p:sldId id="512" r:id="rId54"/>
    <p:sldId id="513" r:id="rId55"/>
    <p:sldId id="514" r:id="rId56"/>
    <p:sldId id="517" r:id="rId57"/>
    <p:sldId id="518" r:id="rId58"/>
    <p:sldId id="520" r:id="rId59"/>
    <p:sldId id="519" r:id="rId60"/>
    <p:sldId id="562" r:id="rId61"/>
    <p:sldId id="522" r:id="rId62"/>
    <p:sldId id="565" r:id="rId63"/>
    <p:sldId id="564" r:id="rId64"/>
    <p:sldId id="480" r:id="rId65"/>
    <p:sldId id="566" r:id="rId66"/>
    <p:sldId id="567" r:id="rId67"/>
    <p:sldId id="568" r:id="rId68"/>
    <p:sldId id="569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580" r:id="rId80"/>
    <p:sldId id="581" r:id="rId81"/>
    <p:sldId id="582" r:id="rId82"/>
    <p:sldId id="583" r:id="rId83"/>
    <p:sldId id="584" r:id="rId84"/>
    <p:sldId id="585" r:id="rId85"/>
    <p:sldId id="586" r:id="rId86"/>
    <p:sldId id="587" r:id="rId87"/>
    <p:sldId id="588" r:id="rId88"/>
    <p:sldId id="589" r:id="rId89"/>
    <p:sldId id="590" r:id="rId90"/>
    <p:sldId id="591" r:id="rId91"/>
    <p:sldId id="592" r:id="rId92"/>
    <p:sldId id="593" r:id="rId93"/>
    <p:sldId id="594" r:id="rId94"/>
    <p:sldId id="595" r:id="rId95"/>
    <p:sldId id="596" r:id="rId96"/>
    <p:sldId id="597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3548" autoAdjust="0"/>
  </p:normalViewPr>
  <p:slideViewPr>
    <p:cSldViewPr>
      <p:cViewPr varScale="1">
        <p:scale>
          <a:sx n="104" d="100"/>
          <a:sy n="104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data\&#1054;&#1041;&#1065;&#1040;&#1071;%20&#1057;&#1045;&#1058;&#1045;&#1042;&#1040;&#1071;%20&#1055;&#1040;&#1055;&#1050;&#1040;\&#1050;&#1054;&#1052;&#1048;&#1058;&#1045;&#1058;%20&#1055;&#1054;%20&#1042;&#1047;&#1040;&#1048;&#1052;&#1054;&#1044;&#1045;&#1049;&#1057;&#1058;&#1042;&#1048;&#1070;%20&#1057;%20&#1054;&#1056;&#1043;&#1040;&#1053;&#1040;&#1052;&#1048;%20&#1052;&#1057;&#1059;,%20&#1054;&#1041;&#1065;&#1048;&#1052;%20&#1048;%20&#1054;&#1056;&#1043;&#1040;&#1053;&#1048;&#1047;&#1040;&#1062;&#1048;&#1054;&#1053;&#1053;&#1067;&#1052;%20&#1042;&#1054;&#1055;&#1056;&#1054;&#1057;&#1040;&#1052;\&#1057;&#1045;&#1050;&#1058;&#1054;&#1056;%20&#1055;&#1056;&#1054;&#1043;&#1056;&#1040;&#1052;&#1052;&#1053;&#1054;-&#1058;&#1045;&#1061;&#1053;&#1048;&#1063;&#1045;&#1057;&#1050;&#1054;&#1043;&#1054;%20&#1050;&#1054;&#1052;&#1055;&#1051;&#1045;&#1050;&#1057;&#1040;\&#1055;&#1054;&#1044;&#1051;&#1045;&#1057;&#1053;&#1067;&#1049;%20&#1041;&#1054;&#1056;&#1048;&#1057;-223\&#1087;&#1088;&#1077;&#1079;&#1077;&#1085;&#1090;&#1072;&#1094;&#1080;&#1103;\&#1089;&#1083;&#1072;&#1081;&#1076;3,%204,5,6,7\&#1075;&#1088;&#1072;&#1092;&#1080;&#1082;&#1080;%20&#1079;&#1072;%202012-2016%20&#1075;&#1086;&#107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data\&#1054;&#1041;&#1065;&#1040;&#1071;%20&#1057;&#1045;&#1058;&#1045;&#1042;&#1040;&#1071;%20&#1055;&#1040;&#1055;&#1050;&#1040;\&#1050;&#1054;&#1052;&#1048;&#1058;&#1045;&#1058;%20&#1055;&#1054;%20&#1042;&#1047;&#1040;&#1048;&#1052;&#1054;&#1044;&#1045;&#1049;&#1057;&#1058;&#1042;&#1048;&#1070;%20&#1057;%20&#1054;&#1056;&#1043;&#1040;&#1053;&#1040;&#1052;&#1048;%20&#1052;&#1057;&#1059;,%20&#1054;&#1041;&#1065;&#1048;&#1052;%20&#1048;%20&#1054;&#1056;&#1043;&#1040;&#1053;&#1048;&#1047;&#1040;&#1062;&#1048;&#1054;&#1053;&#1053;&#1067;&#1052;%20&#1042;&#1054;&#1055;&#1056;&#1054;&#1057;&#1040;&#1052;\&#1057;&#1045;&#1050;&#1058;&#1054;&#1056;%20&#1055;&#1056;&#1054;&#1043;&#1056;&#1040;&#1052;&#1052;&#1053;&#1054;-&#1058;&#1045;&#1061;&#1053;&#1048;&#1063;&#1045;&#1057;&#1050;&#1054;&#1043;&#1054;%20&#1050;&#1054;&#1052;&#1055;&#1051;&#1045;&#1050;&#1057;&#1040;\&#1055;&#1054;&#1044;&#1051;&#1045;&#1057;&#1053;&#1067;&#1049;%20&#1041;&#1054;&#1056;&#1048;&#1057;-223\&#1087;&#1088;&#1077;&#1079;&#1077;&#1085;&#1090;&#1072;&#1094;&#1080;&#1103;\&#1089;&#1083;&#1072;&#1081;&#1076;3,%204,5,6,7\&#1075;&#1088;&#1072;&#1092;&#1080;&#1082;&#1080;%20&#1079;&#1072;%202012-2016%20&#1075;&#1086;&#1076;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data\&#1054;&#1041;&#1065;&#1040;&#1071;%20&#1057;&#1045;&#1058;&#1045;&#1042;&#1040;&#1071;%20&#1055;&#1040;&#1055;&#1050;&#1040;\&#1050;&#1054;&#1052;&#1048;&#1058;&#1045;&#1058;%20&#1055;&#1054;%20&#1042;&#1047;&#1040;&#1048;&#1052;&#1054;&#1044;&#1045;&#1049;&#1057;&#1058;&#1042;&#1048;&#1070;%20&#1057;%20&#1054;&#1056;&#1043;&#1040;&#1053;&#1040;&#1052;&#1048;%20&#1052;&#1057;&#1059;,%20&#1054;&#1041;&#1065;&#1048;&#1052;%20&#1048;%20&#1054;&#1056;&#1043;&#1040;&#1053;&#1048;&#1047;&#1040;&#1062;&#1048;&#1054;&#1053;&#1053;&#1067;&#1052;%20&#1042;&#1054;&#1055;&#1056;&#1054;&#1057;&#1040;&#1052;\&#1057;&#1045;&#1050;&#1058;&#1054;&#1056;%20&#1055;&#1056;&#1054;&#1043;&#1056;&#1040;&#1052;&#1052;&#1053;&#1054;-&#1058;&#1045;&#1061;&#1053;&#1048;&#1063;&#1045;&#1057;&#1050;&#1054;&#1043;&#1054;%20&#1050;&#1054;&#1052;&#1055;&#1051;&#1045;&#1050;&#1057;&#1040;\&#1055;&#1054;&#1044;&#1051;&#1045;&#1057;&#1053;&#1067;&#1049;%20&#1041;&#1054;&#1056;&#1048;&#1057;-223\&#1087;&#1088;&#1077;&#1079;&#1077;&#1085;&#1090;&#1072;&#1094;&#1080;&#1103;\&#1089;&#1083;&#1072;&#1081;&#1076;3,%204,5,6,7\&#1075;&#1088;&#1072;&#1092;&#1080;&#1082;&#1080;%20&#1079;&#1072;%202012-2016%20&#1075;&#1086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data\&#1054;&#1041;&#1065;&#1040;&#1071;%20&#1057;&#1045;&#1058;&#1045;&#1042;&#1040;&#1071;%20&#1055;&#1040;&#1055;&#1050;&#1040;\&#1050;&#1054;&#1052;&#1048;&#1058;&#1045;&#1058;%20&#1055;&#1054;%20&#1042;&#1047;&#1040;&#1048;&#1052;&#1054;&#1044;&#1045;&#1049;&#1057;&#1058;&#1042;&#1048;&#1070;%20&#1057;%20&#1054;&#1056;&#1043;&#1040;&#1053;&#1040;&#1052;&#1048;%20&#1052;&#1057;&#1059;,%20&#1054;&#1041;&#1065;&#1048;&#1052;%20&#1048;%20&#1054;&#1056;&#1043;&#1040;&#1053;&#1048;&#1047;&#1040;&#1062;&#1048;&#1054;&#1053;&#1053;&#1067;&#1052;%20&#1042;&#1054;&#1055;&#1056;&#1054;&#1057;&#1040;&#1052;\&#1057;&#1045;&#1050;&#1058;&#1054;&#1056;%20&#1055;&#1056;&#1054;&#1043;&#1056;&#1040;&#1052;&#1052;&#1053;&#1054;-&#1058;&#1045;&#1061;&#1053;&#1048;&#1063;&#1045;&#1057;&#1050;&#1054;&#1043;&#1054;%20&#1050;&#1054;&#1052;&#1055;&#1051;&#1045;&#1050;&#1057;&#1040;\&#1055;&#1054;&#1044;&#1051;&#1045;&#1057;&#1053;&#1067;&#1049;%20&#1041;&#1054;&#1056;&#1048;&#1057;-223\&#1087;&#1088;&#1077;&#1079;&#1077;&#1085;&#1090;&#1072;&#1094;&#1080;&#1103;\&#1089;&#1083;&#1072;&#1081;&#1076;3,%204,5,6,7\&#1075;&#1088;&#1072;&#1092;&#1080;&#1082;&#1080;%20&#1079;&#1072;%202012-2016%20&#1075;&#1086;&#10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ocuments\&#1058;&#1072;&#1073;&#1083;&#1080;&#1094;&#1099;%20&#1087;&#1086;%20&#1072;&#1085;&#1072;&#1083;&#1080;&#1079;&#1091;%20&#1080;&#1089;&#1087;&#1086;&#1083;&#1085;&#1077;&#1085;&#1080;&#1103;%20%20&#1073;&#1102;&#1076;&#1078;&#1077;&#1090;&#1086;&#1074;%20&#1082;%20&#1076;&#1086;&#1082;&#1083;&#1072;&#1076;&#1091;%20%20&#1075;&#1083;&#1072;&#1074;&#1099;%20&#1079;&#1072;%20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отраслей экономики </a:t>
            </a: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«Кингисеппский</a:t>
            </a:r>
            <a:r>
              <a:rPr lang="ru-RU" sz="16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endParaRPr lang="ru-RU" sz="16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год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'[графики за 2012-2016 год.xlsx]отрасли эк'!$B$4:$B$8</c:f>
              <c:strCache>
                <c:ptCount val="5"/>
                <c:pt idx="1">
                  <c:v>обраб.произв</c:v>
                </c:pt>
                <c:pt idx="2">
                  <c:v>строительство</c:v>
                </c:pt>
                <c:pt idx="3">
                  <c:v>транспорт</c:v>
                </c:pt>
                <c:pt idx="4">
                  <c:v>торговля, услуги</c:v>
                </c:pt>
              </c:strCache>
            </c:strRef>
          </c:cat>
          <c:val>
            <c:numRef>
              <c:f>'[графики за 2012-2016 год.xlsx]отрасли эк'!$C$4:$C$8</c:f>
              <c:numCache>
                <c:formatCode>General</c:formatCode>
                <c:ptCount val="5"/>
                <c:pt idx="1">
                  <c:v>174689</c:v>
                </c:pt>
                <c:pt idx="2">
                  <c:v>4353</c:v>
                </c:pt>
                <c:pt idx="3">
                  <c:v>52456</c:v>
                </c:pt>
                <c:pt idx="4">
                  <c:v>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3-4AA1-A9FC-DA10EDF871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9444708225788"/>
          <c:y val="3.8040435594302174E-2"/>
          <c:w val="0.7180683507888741"/>
          <c:h val="0.68902937799939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Лист5!$B$10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5.1480051480051478E-3"/>
                  <c:y val="3.483308612914818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26-4CCA-82D4-4E881D8167E8}"/>
                </c:ext>
              </c:extLst>
            </c:dLbl>
            <c:dLbl>
              <c:idx val="7"/>
              <c:layout>
                <c:manualLayout>
                  <c:x val="-1.6198952336573369E-3"/>
                  <c:y val="4.1212741067986544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6-4CCA-82D4-4E881D8167E8}"/>
                </c:ext>
              </c:extLst>
            </c:dLbl>
            <c:dLbl>
              <c:idx val="8"/>
              <c:layout>
                <c:manualLayout>
                  <c:x val="5.1480051480051478E-3"/>
                  <c:y val="5.418480064534160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26-4CCA-82D4-4E881D816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Лист5!$A$11:$A$19</c:f>
              <c:strCache>
                <c:ptCount val="9"/>
                <c:pt idx="0">
                  <c:v>Большелуцкое с/п</c:v>
                </c:pt>
                <c:pt idx="1">
                  <c:v>Вистинское с/п</c:v>
                </c:pt>
                <c:pt idx="2">
                  <c:v>Котельское с/п</c:v>
                </c:pt>
                <c:pt idx="3">
                  <c:v>Куземкинское с/п</c:v>
                </c:pt>
                <c:pt idx="4">
                  <c:v>Нежновское с/п</c:v>
                </c:pt>
                <c:pt idx="5">
                  <c:v>Опольевское с/п</c:v>
                </c:pt>
                <c:pt idx="6">
                  <c:v>Пустомержское с/п</c:v>
                </c:pt>
                <c:pt idx="7">
                  <c:v>Усть-Лужское с/п</c:v>
                </c:pt>
                <c:pt idx="8">
                  <c:v>Фалилеевское с/п</c:v>
                </c:pt>
              </c:strCache>
            </c:strRef>
          </c:cat>
          <c:val>
            <c:numRef>
              <c:f>Лист5!$B$11:$B$19</c:f>
              <c:numCache>
                <c:formatCode>General</c:formatCode>
                <c:ptCount val="9"/>
                <c:pt idx="0">
                  <c:v>44.9</c:v>
                </c:pt>
                <c:pt idx="1">
                  <c:v>41.20000000000001</c:v>
                </c:pt>
                <c:pt idx="2">
                  <c:v>29.8</c:v>
                </c:pt>
                <c:pt idx="3">
                  <c:v>10.200000000000001</c:v>
                </c:pt>
                <c:pt idx="4">
                  <c:v>6</c:v>
                </c:pt>
                <c:pt idx="5">
                  <c:v>21.700000000000003</c:v>
                </c:pt>
                <c:pt idx="6">
                  <c:v>15.5</c:v>
                </c:pt>
                <c:pt idx="7">
                  <c:v>15.9</c:v>
                </c:pt>
                <c:pt idx="8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26-4CCA-82D4-4E881D8167E8}"/>
            </c:ext>
          </c:extLst>
        </c:ser>
        <c:ser>
          <c:idx val="1"/>
          <c:order val="1"/>
          <c:tx>
            <c:strRef>
              <c:f>Лист5!$C$10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2.101873370496465E-2"/>
                  <c:y val="-6.9164428353276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26-4CCA-82D4-4E881D8167E8}"/>
                </c:ext>
              </c:extLst>
            </c:dLbl>
            <c:dLbl>
              <c:idx val="2"/>
              <c:layout>
                <c:manualLayout>
                  <c:x val="3.6036036036036036E-2"/>
                  <c:y val="3.8703429032386832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26-4CCA-82D4-4E881D8167E8}"/>
                </c:ext>
              </c:extLst>
            </c:dLbl>
            <c:dLbl>
              <c:idx val="3"/>
              <c:layout>
                <c:manualLayout>
                  <c:x val="2.8024978273286198E-2"/>
                  <c:y val="-3.4582214176638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26-4CCA-82D4-4E881D8167E8}"/>
                </c:ext>
              </c:extLst>
            </c:dLbl>
            <c:dLbl>
              <c:idx val="4"/>
              <c:layout>
                <c:manualLayout>
                  <c:x val="1.5444015444015457E-2"/>
                  <c:y val="3.09627432259094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26-4CCA-82D4-4E881D8167E8}"/>
                </c:ext>
              </c:extLst>
            </c:dLbl>
            <c:dLbl>
              <c:idx val="6"/>
              <c:layout>
                <c:manualLayout>
                  <c:x val="5.1480051480051478E-3"/>
                  <c:y val="9.67585725809671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26-4CCA-82D4-4E881D816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Лист5!$A$11:$A$19</c:f>
              <c:strCache>
                <c:ptCount val="9"/>
                <c:pt idx="0">
                  <c:v>Большелуцкое с/п</c:v>
                </c:pt>
                <c:pt idx="1">
                  <c:v>Вистинское с/п</c:v>
                </c:pt>
                <c:pt idx="2">
                  <c:v>Котельское с/п</c:v>
                </c:pt>
                <c:pt idx="3">
                  <c:v>Куземкинское с/п</c:v>
                </c:pt>
                <c:pt idx="4">
                  <c:v>Нежновское с/п</c:v>
                </c:pt>
                <c:pt idx="5">
                  <c:v>Опольевское с/п</c:v>
                </c:pt>
                <c:pt idx="6">
                  <c:v>Пустомержское с/п</c:v>
                </c:pt>
                <c:pt idx="7">
                  <c:v>Усть-Лужское с/п</c:v>
                </c:pt>
                <c:pt idx="8">
                  <c:v>Фалилеевское с/п</c:v>
                </c:pt>
              </c:strCache>
            </c:strRef>
          </c:cat>
          <c:val>
            <c:numRef>
              <c:f>Лист5!$C$11:$C$19</c:f>
              <c:numCache>
                <c:formatCode>General</c:formatCode>
                <c:ptCount val="9"/>
                <c:pt idx="0">
                  <c:v>54.70000000000001</c:v>
                </c:pt>
                <c:pt idx="1">
                  <c:v>34.800000000000004</c:v>
                </c:pt>
                <c:pt idx="2">
                  <c:v>31.1</c:v>
                </c:pt>
                <c:pt idx="3">
                  <c:v>13.3</c:v>
                </c:pt>
                <c:pt idx="4">
                  <c:v>6.3</c:v>
                </c:pt>
                <c:pt idx="5">
                  <c:v>42.5</c:v>
                </c:pt>
                <c:pt idx="6">
                  <c:v>15.9</c:v>
                </c:pt>
                <c:pt idx="7">
                  <c:v>29.9</c:v>
                </c:pt>
                <c:pt idx="8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26-4CCA-82D4-4E881D816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337920"/>
        <c:axId val="122352000"/>
        <c:axId val="0"/>
      </c:bar3DChart>
      <c:catAx>
        <c:axId val="1223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352000"/>
        <c:crosses val="autoZero"/>
        <c:auto val="1"/>
        <c:lblAlgn val="ctr"/>
        <c:lblOffset val="100"/>
        <c:noMultiLvlLbl val="0"/>
      </c:catAx>
      <c:valAx>
        <c:axId val="1223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33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79284201396976"/>
          <c:y val="3.6025765845825307E-2"/>
          <c:w val="0.5355820679422717"/>
          <c:h val="0.6225249964029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Лист4!$B$220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Лист4!$A$221:$A$223</c:f>
              <c:strCache>
                <c:ptCount val="3"/>
                <c:pt idx="0">
                  <c:v>Сельские поселения</c:v>
                </c:pt>
                <c:pt idx="1">
                  <c:v>Городские поселение</c:v>
                </c:pt>
                <c:pt idx="2">
                  <c:v>Район</c:v>
                </c:pt>
              </c:strCache>
            </c:strRef>
          </c:cat>
          <c:val>
            <c:numRef>
              <c:f>Лист4!$B$221:$B$223</c:f>
              <c:numCache>
                <c:formatCode>General</c:formatCode>
                <c:ptCount val="3"/>
                <c:pt idx="0">
                  <c:v>155.5</c:v>
                </c:pt>
                <c:pt idx="1">
                  <c:v>195.9</c:v>
                </c:pt>
                <c:pt idx="2">
                  <c:v>573.79999999999995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C-4233-9224-B8D3F3E791E4}"/>
            </c:ext>
          </c:extLst>
        </c:ser>
        <c:ser>
          <c:idx val="1"/>
          <c:order val="1"/>
          <c:tx>
            <c:strRef>
              <c:f>Лист4!$C$220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Лист4!$A$221:$A$223</c:f>
              <c:strCache>
                <c:ptCount val="3"/>
                <c:pt idx="0">
                  <c:v>Сельские поселения</c:v>
                </c:pt>
                <c:pt idx="1">
                  <c:v>Городские поселение</c:v>
                </c:pt>
                <c:pt idx="2">
                  <c:v>Район</c:v>
                </c:pt>
              </c:strCache>
            </c:strRef>
          </c:cat>
          <c:val>
            <c:numRef>
              <c:f>Лист4!$C$221:$C$223</c:f>
              <c:numCache>
                <c:formatCode>General</c:formatCode>
                <c:ptCount val="3"/>
                <c:pt idx="0">
                  <c:v>176.9</c:v>
                </c:pt>
                <c:pt idx="1">
                  <c:v>363.6</c:v>
                </c:pt>
                <c:pt idx="2">
                  <c:v>808.8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C-4233-9224-B8D3F3E79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214464"/>
        <c:axId val="121216000"/>
        <c:axId val="0"/>
      </c:bar3DChart>
      <c:catAx>
        <c:axId val="1212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216000"/>
        <c:crosses val="autoZero"/>
        <c:auto val="1"/>
        <c:lblAlgn val="ctr"/>
        <c:lblOffset val="100"/>
        <c:noMultiLvlLbl val="0"/>
      </c:catAx>
      <c:valAx>
        <c:axId val="12121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21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57829954377826"/>
          <c:y val="0.79490516072135031"/>
          <c:w val="0.2269844121262512"/>
          <c:h val="0.12238715367141609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71436494697101E-2"/>
          <c:y val="3.0313472114209553E-2"/>
          <c:w val="0.83084493543888749"/>
          <c:h val="0.75219528559326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Лист4!$L$6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Лист4!$K$7:$K$17</c:f>
              <c:strCache>
                <c:ptCount val="11"/>
                <c:pt idx="0">
                  <c:v>Большелуцкое с/п</c:v>
                </c:pt>
                <c:pt idx="1">
                  <c:v>Вистинское с/п</c:v>
                </c:pt>
                <c:pt idx="2">
                  <c:v>Котельское с/п</c:v>
                </c:pt>
                <c:pt idx="3">
                  <c:v>Куземкинское с/п</c:v>
                </c:pt>
                <c:pt idx="4">
                  <c:v>Нежновское с/п</c:v>
                </c:pt>
                <c:pt idx="5">
                  <c:v>Опольевское с/п</c:v>
                </c:pt>
                <c:pt idx="6">
                  <c:v>Пустомержское с/п</c:v>
                </c:pt>
                <c:pt idx="7">
                  <c:v>Усть-Лужское с/п</c:v>
                </c:pt>
                <c:pt idx="8">
                  <c:v>Фалилеевское с/п</c:v>
                </c:pt>
                <c:pt idx="9">
                  <c:v>Ивангород</c:v>
                </c:pt>
                <c:pt idx="10">
                  <c:v>Кингисепп</c:v>
                </c:pt>
              </c:strCache>
            </c:strRef>
          </c:cat>
          <c:val>
            <c:numRef>
              <c:f>Лист4!$L$7:$L$17</c:f>
              <c:numCache>
                <c:formatCode>General</c:formatCode>
                <c:ptCount val="11"/>
                <c:pt idx="0">
                  <c:v>10.8</c:v>
                </c:pt>
                <c:pt idx="1">
                  <c:v>2.8</c:v>
                </c:pt>
                <c:pt idx="2">
                  <c:v>32.200000000000003</c:v>
                </c:pt>
                <c:pt idx="3">
                  <c:v>13.8</c:v>
                </c:pt>
                <c:pt idx="4">
                  <c:v>2.8</c:v>
                </c:pt>
                <c:pt idx="5">
                  <c:v>25.8</c:v>
                </c:pt>
                <c:pt idx="6">
                  <c:v>8</c:v>
                </c:pt>
                <c:pt idx="7">
                  <c:v>10.4</c:v>
                </c:pt>
                <c:pt idx="8">
                  <c:v>16</c:v>
                </c:pt>
                <c:pt idx="9">
                  <c:v>82.1</c:v>
                </c:pt>
                <c:pt idx="1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3-489A-81FF-17E69BA91A78}"/>
            </c:ext>
          </c:extLst>
        </c:ser>
        <c:ser>
          <c:idx val="1"/>
          <c:order val="1"/>
          <c:tx>
            <c:strRef>
              <c:f>Лист4!$M$6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Лист4!$K$7:$K$17</c:f>
              <c:strCache>
                <c:ptCount val="11"/>
                <c:pt idx="0">
                  <c:v>Большелуцкое с/п</c:v>
                </c:pt>
                <c:pt idx="1">
                  <c:v>Вистинское с/п</c:v>
                </c:pt>
                <c:pt idx="2">
                  <c:v>Котельское с/п</c:v>
                </c:pt>
                <c:pt idx="3">
                  <c:v>Куземкинское с/п</c:v>
                </c:pt>
                <c:pt idx="4">
                  <c:v>Нежновское с/п</c:v>
                </c:pt>
                <c:pt idx="5">
                  <c:v>Опольевское с/п</c:v>
                </c:pt>
                <c:pt idx="6">
                  <c:v>Пустомержское с/п</c:v>
                </c:pt>
                <c:pt idx="7">
                  <c:v>Усть-Лужское с/п</c:v>
                </c:pt>
                <c:pt idx="8">
                  <c:v>Фалилеевское с/п</c:v>
                </c:pt>
                <c:pt idx="9">
                  <c:v>Ивангород</c:v>
                </c:pt>
                <c:pt idx="10">
                  <c:v>Кингисепп</c:v>
                </c:pt>
              </c:strCache>
            </c:strRef>
          </c:cat>
          <c:val>
            <c:numRef>
              <c:f>Лист4!$M$7:$M$17</c:f>
              <c:numCache>
                <c:formatCode>General</c:formatCode>
                <c:ptCount val="11"/>
                <c:pt idx="0">
                  <c:v>4.7</c:v>
                </c:pt>
                <c:pt idx="1">
                  <c:v>2.9</c:v>
                </c:pt>
                <c:pt idx="2">
                  <c:v>45.4</c:v>
                </c:pt>
                <c:pt idx="3">
                  <c:v>30.1</c:v>
                </c:pt>
                <c:pt idx="4">
                  <c:v>3.1</c:v>
                </c:pt>
                <c:pt idx="5">
                  <c:v>29.9</c:v>
                </c:pt>
                <c:pt idx="6">
                  <c:v>9.3000000000000007</c:v>
                </c:pt>
                <c:pt idx="7">
                  <c:v>9.7000000000000011</c:v>
                </c:pt>
                <c:pt idx="8">
                  <c:v>11.4</c:v>
                </c:pt>
                <c:pt idx="9">
                  <c:v>124.1</c:v>
                </c:pt>
                <c:pt idx="10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3-489A-81FF-17E69BA91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339328"/>
        <c:axId val="128341120"/>
        <c:axId val="0"/>
      </c:bar3DChart>
      <c:catAx>
        <c:axId val="12833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341120"/>
        <c:crosses val="autoZero"/>
        <c:auto val="1"/>
        <c:lblAlgn val="ctr"/>
        <c:lblOffset val="100"/>
        <c:noMultiLvlLbl val="0"/>
      </c:catAx>
      <c:valAx>
        <c:axId val="12834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33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9003334002539"/>
          <c:y val="0.43893815719821982"/>
          <c:w val="0.10867799421053806"/>
          <c:h val="0.12212368560356039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2 740,6 млн. рублей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8"/>
          <c:dLbls>
            <c:dLbl>
              <c:idx val="0"/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F-49F8-AAA5-99E677C785DC}"/>
                </c:ext>
              </c:extLst>
            </c:dLbl>
            <c:dLbl>
              <c:idx val="1"/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EF-49F8-AAA5-99E677C785DC}"/>
                </c:ext>
              </c:extLst>
            </c:dLbl>
            <c:dLbl>
              <c:idx val="2"/>
              <c:layout>
                <c:manualLayout>
                  <c:x val="1.6666666666666677E-2"/>
                  <c:y val="-4.629629629629632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EF-49F8-AAA5-99E677C78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Лист4!$A$239:$A$241</c:f>
              <c:strCache>
                <c:ptCount val="3"/>
                <c:pt idx="0">
                  <c:v>Сельские поселения</c:v>
                </c:pt>
                <c:pt idx="1">
                  <c:v>Городские поселения</c:v>
                </c:pt>
                <c:pt idx="2">
                  <c:v>Район</c:v>
                </c:pt>
              </c:strCache>
            </c:strRef>
          </c:cat>
          <c:val>
            <c:numRef>
              <c:f>Лист4!$B$239:$B$241</c:f>
              <c:numCache>
                <c:formatCode>General</c:formatCode>
                <c:ptCount val="3"/>
                <c:pt idx="0">
                  <c:v>343.1</c:v>
                </c:pt>
                <c:pt idx="1">
                  <c:v>572.9</c:v>
                </c:pt>
                <c:pt idx="2">
                  <c:v>1824.9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F-49F8-AAA5-99E677C78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Лист3!$B$176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Lbls>
            <c:dLbl>
              <c:idx val="2"/>
              <c:layout>
                <c:manualLayout>
                  <c:x val="-1.2345679012345687E-2"/>
                  <c:y val="-1.208030202633119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5-49BC-B730-CB0C152B5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Лист3!$A$177:$A$179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Лист3!$B$177:$B$179</c:f>
              <c:numCache>
                <c:formatCode>General</c:formatCode>
                <c:ptCount val="3"/>
                <c:pt idx="0">
                  <c:v>2145</c:v>
                </c:pt>
                <c:pt idx="1">
                  <c:v>2054.1</c:v>
                </c:pt>
                <c:pt idx="2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5-49BC-B730-CB0C152B59AD}"/>
            </c:ext>
          </c:extLst>
        </c:ser>
        <c:ser>
          <c:idx val="1"/>
          <c:order val="1"/>
          <c:tx>
            <c:strRef>
              <c:f>Лист3!$C$176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7030A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D5-49BC-B730-CB0C152B59AD}"/>
                </c:ext>
              </c:extLst>
            </c:dLbl>
            <c:dLbl>
              <c:idx val="1"/>
              <c:layout>
                <c:manualLayout>
                  <c:x val="3.333333333333334E-2"/>
                  <c:y val="1.311475409836066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D5-49BC-B730-CB0C152B59AD}"/>
                </c:ext>
              </c:extLst>
            </c:dLbl>
            <c:dLbl>
              <c:idx val="2"/>
              <c:layout>
                <c:manualLayout>
                  <c:x val="6.7898804316127203E-3"/>
                  <c:y val="-2.951416085372329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D5-49BC-B730-CB0C152B5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Лист3!$A$177:$A$179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Лист3!$C$177:$C$179</c:f>
              <c:numCache>
                <c:formatCode>General</c:formatCode>
                <c:ptCount val="3"/>
                <c:pt idx="0">
                  <c:v>2195.3000000000002</c:v>
                </c:pt>
                <c:pt idx="1">
                  <c:v>1953.2</c:v>
                </c:pt>
                <c:pt idx="2">
                  <c:v>242.1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D5-49BC-B730-CB0C152B5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82304"/>
        <c:axId val="128083840"/>
      </c:barChart>
      <c:catAx>
        <c:axId val="1280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83840"/>
        <c:crosses val="autoZero"/>
        <c:auto val="1"/>
        <c:lblAlgn val="ctr"/>
        <c:lblOffset val="100"/>
        <c:noMultiLvlLbl val="0"/>
      </c:catAx>
      <c:valAx>
        <c:axId val="12808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82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Лист3!$A$259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DC-46D8-8305-C03D32C1E108}"/>
                </c:ext>
              </c:extLst>
            </c:dLbl>
            <c:dLbl>
              <c:idx val="1"/>
              <c:layout>
                <c:manualLayout>
                  <c:x val="4.629629629629632E-3"/>
                  <c:y val="-8.4180979826834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DC-46D8-8305-C03D32C1E108}"/>
                </c:ext>
              </c:extLst>
            </c:dLbl>
            <c:dLbl>
              <c:idx val="2"/>
              <c:layout>
                <c:manualLayout>
                  <c:x val="9.259259259259269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DC-46D8-8305-C03D32C1E108}"/>
                </c:ext>
              </c:extLst>
            </c:dLbl>
            <c:dLbl>
              <c:idx val="3"/>
              <c:layout>
                <c:manualLayout>
                  <c:x val="4.62962962962963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DC-46D8-8305-C03D32C1E108}"/>
                </c:ext>
              </c:extLst>
            </c:dLbl>
            <c:dLbl>
              <c:idx val="4"/>
              <c:layout>
                <c:manualLayout>
                  <c:x val="1.0802469135802479E-2"/>
                  <c:y val="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DC-46D8-8305-C03D32C1E1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Лист3!$B$259:$F$259</c:f>
              <c:numCache>
                <c:formatCode>General</c:formatCode>
                <c:ptCount val="5"/>
                <c:pt idx="0">
                  <c:v>429.8</c:v>
                </c:pt>
                <c:pt idx="1">
                  <c:v>448.2</c:v>
                </c:pt>
                <c:pt idx="2">
                  <c:v>408.9</c:v>
                </c:pt>
                <c:pt idx="3">
                  <c:v>447.6</c:v>
                </c:pt>
                <c:pt idx="4">
                  <c:v>670.5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DC-46D8-8305-C03D32C1E108}"/>
            </c:ext>
          </c:extLst>
        </c:ser>
        <c:ser>
          <c:idx val="1"/>
          <c:order val="1"/>
          <c:tx>
            <c:strRef>
              <c:f>Лист3!$A$260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7.716049382716083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DC-46D8-8305-C03D32C1E108}"/>
                </c:ext>
              </c:extLst>
            </c:dLbl>
            <c:dLbl>
              <c:idx val="2"/>
              <c:layout>
                <c:manualLayout>
                  <c:x val="4.6296296296296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DC-46D8-8305-C03D32C1E108}"/>
                </c:ext>
              </c:extLst>
            </c:dLbl>
            <c:dLbl>
              <c:idx val="3"/>
              <c:layout>
                <c:manualLayout>
                  <c:x val="9.25925925925926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DC-46D8-8305-C03D32C1E108}"/>
                </c:ext>
              </c:extLst>
            </c:dLbl>
            <c:dLbl>
              <c:idx val="4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DC-46D8-8305-C03D32C1E1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Лист3!$B$260:$F$260</c:f>
              <c:numCache>
                <c:formatCode>General</c:formatCode>
                <c:ptCount val="5"/>
                <c:pt idx="1">
                  <c:v>14.5</c:v>
                </c:pt>
                <c:pt idx="2">
                  <c:v>80.2</c:v>
                </c:pt>
                <c:pt idx="3">
                  <c:v>80.5</c:v>
                </c:pt>
                <c:pt idx="4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DC-46D8-8305-C03D32C1E108}"/>
            </c:ext>
          </c:extLst>
        </c:ser>
        <c:ser>
          <c:idx val="2"/>
          <c:order val="2"/>
          <c:tx>
            <c:strRef>
              <c:f>Лист3!$A$261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Лист3!$B$261:$F$261</c:f>
              <c:numCache>
                <c:formatCode>General</c:formatCode>
                <c:ptCount val="5"/>
                <c:pt idx="0">
                  <c:v>38.9</c:v>
                </c:pt>
                <c:pt idx="1">
                  <c:v>35.1</c:v>
                </c:pt>
                <c:pt idx="2">
                  <c:v>34.4</c:v>
                </c:pt>
                <c:pt idx="3">
                  <c:v>34.4</c:v>
                </c:pt>
                <c:pt idx="4">
                  <c:v>32.300000000000004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DC-46D8-8305-C03D32C1E108}"/>
            </c:ext>
          </c:extLst>
        </c:ser>
        <c:ser>
          <c:idx val="3"/>
          <c:order val="3"/>
          <c:tx>
            <c:strRef>
              <c:f>Лист3!$A$262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Лист3!$B$262:$F$262</c:f>
              <c:numCache>
                <c:formatCode>General</c:formatCode>
                <c:ptCount val="5"/>
                <c:pt idx="0">
                  <c:v>4.5</c:v>
                </c:pt>
                <c:pt idx="1">
                  <c:v>4</c:v>
                </c:pt>
                <c:pt idx="2">
                  <c:v>5.2</c:v>
                </c:pt>
                <c:pt idx="3">
                  <c:v>9.1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DC-46D8-8305-C03D32C1E108}"/>
            </c:ext>
          </c:extLst>
        </c:ser>
        <c:ser>
          <c:idx val="4"/>
          <c:order val="4"/>
          <c:tx>
            <c:strRef>
              <c:f>Лист3!$A$263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Лист3!$B$263:$F$263</c:f>
              <c:numCache>
                <c:formatCode>General</c:formatCode>
                <c:ptCount val="5"/>
                <c:pt idx="0">
                  <c:v>69.599999999999994</c:v>
                </c:pt>
                <c:pt idx="1">
                  <c:v>57</c:v>
                </c:pt>
                <c:pt idx="2">
                  <c:v>64.2</c:v>
                </c:pt>
                <c:pt idx="3">
                  <c:v>74</c:v>
                </c:pt>
                <c:pt idx="4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7DC-46D8-8305-C03D32C1E108}"/>
            </c:ext>
          </c:extLst>
        </c:ser>
        <c:ser>
          <c:idx val="5"/>
          <c:order val="5"/>
          <c:tx>
            <c:strRef>
              <c:f>Лист3!$A$264</c:f>
              <c:strCache>
                <c:ptCount val="1"/>
                <c:pt idx="0">
                  <c:v>Арендная плата за помещения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Лист3!$B$264:$F$264</c:f>
              <c:numCache>
                <c:formatCode>General</c:formatCode>
                <c:ptCount val="5"/>
                <c:pt idx="0">
                  <c:v>6.7</c:v>
                </c:pt>
                <c:pt idx="1">
                  <c:v>5.3</c:v>
                </c:pt>
                <c:pt idx="2">
                  <c:v>6.1</c:v>
                </c:pt>
                <c:pt idx="3">
                  <c:v>8.8000000000000007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DC-46D8-8305-C03D32C1E108}"/>
            </c:ext>
          </c:extLst>
        </c:ser>
        <c:ser>
          <c:idx val="6"/>
          <c:order val="6"/>
          <c:tx>
            <c:strRef>
              <c:f>Лист3!$A$265</c:f>
              <c:strCache>
                <c:ptCount val="1"/>
                <c:pt idx="0">
                  <c:v>Платные услуги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Лист3!$B$265:$F$265</c:f>
              <c:numCache>
                <c:formatCode>General</c:formatCode>
                <c:ptCount val="5"/>
                <c:pt idx="0">
                  <c:v>4.8</c:v>
                </c:pt>
                <c:pt idx="1">
                  <c:v>2.6</c:v>
                </c:pt>
                <c:pt idx="2">
                  <c:v>0.70000000000000029</c:v>
                </c:pt>
                <c:pt idx="3">
                  <c:v>0.4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DC-46D8-8305-C03D32C1E108}"/>
            </c:ext>
          </c:extLst>
        </c:ser>
        <c:ser>
          <c:idx val="7"/>
          <c:order val="7"/>
          <c:tx>
            <c:strRef>
              <c:f>Лист3!$A$266</c:f>
              <c:strCache>
                <c:ptCount val="1"/>
                <c:pt idx="0">
                  <c:v>Плата за негативное воздействие на окруж.среду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Лист3!$B$266:$F$266</c:f>
              <c:numCache>
                <c:formatCode>General</c:formatCode>
                <c:ptCount val="5"/>
                <c:pt idx="0">
                  <c:v>14.7</c:v>
                </c:pt>
                <c:pt idx="1">
                  <c:v>7.7</c:v>
                </c:pt>
                <c:pt idx="2">
                  <c:v>9.2000000000000011</c:v>
                </c:pt>
                <c:pt idx="3">
                  <c:v>9.7000000000000011</c:v>
                </c:pt>
                <c:pt idx="4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DC-46D8-8305-C03D32C1E108}"/>
            </c:ext>
          </c:extLst>
        </c:ser>
        <c:ser>
          <c:idx val="8"/>
          <c:order val="8"/>
          <c:tx>
            <c:strRef>
              <c:f>Лист3!$A$267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Лист3!$B$267:$F$267</c:f>
              <c:numCache>
                <c:formatCode>General</c:formatCode>
                <c:ptCount val="5"/>
                <c:pt idx="0">
                  <c:v>40.9</c:v>
                </c:pt>
                <c:pt idx="1">
                  <c:v>21.3</c:v>
                </c:pt>
                <c:pt idx="2">
                  <c:v>41.5</c:v>
                </c:pt>
                <c:pt idx="3">
                  <c:v>30.8</c:v>
                </c:pt>
                <c:pt idx="4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DC-46D8-8305-C03D32C1E108}"/>
            </c:ext>
          </c:extLst>
        </c:ser>
        <c:ser>
          <c:idx val="9"/>
          <c:order val="9"/>
          <c:tx>
            <c:strRef>
              <c:f>Лист3!$A$268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Лист3!$B$268:$F$268</c:f>
              <c:numCache>
                <c:formatCode>General</c:formatCode>
                <c:ptCount val="5"/>
                <c:pt idx="0">
                  <c:v>13.9</c:v>
                </c:pt>
                <c:pt idx="1">
                  <c:v>14.4</c:v>
                </c:pt>
                <c:pt idx="2">
                  <c:v>8.3000000000000007</c:v>
                </c:pt>
                <c:pt idx="3">
                  <c:v>7.4</c:v>
                </c:pt>
                <c:pt idx="4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7DC-46D8-8305-C03D32C1E108}"/>
            </c:ext>
          </c:extLst>
        </c:ser>
        <c:ser>
          <c:idx val="10"/>
          <c:order val="10"/>
          <c:tx>
            <c:strRef>
              <c:f>Лист3!$A$269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Лист3!$B$258:$F$258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Лист3!$B$269:$F$269</c:f>
              <c:numCache>
                <c:formatCode>General</c:formatCode>
                <c:ptCount val="5"/>
                <c:pt idx="0">
                  <c:v>51.6</c:v>
                </c:pt>
                <c:pt idx="1">
                  <c:v>22.3</c:v>
                </c:pt>
                <c:pt idx="2">
                  <c:v>19.600000000000001</c:v>
                </c:pt>
                <c:pt idx="3">
                  <c:v>2.6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7DC-46D8-8305-C03D32C1E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307968"/>
        <c:axId val="128309504"/>
        <c:axId val="0"/>
      </c:bar3DChart>
      <c:catAx>
        <c:axId val="1283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309504"/>
        <c:crosses val="autoZero"/>
        <c:auto val="1"/>
        <c:lblAlgn val="ctr"/>
        <c:lblOffset val="100"/>
        <c:noMultiLvlLbl val="0"/>
      </c:catAx>
      <c:valAx>
        <c:axId val="12830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07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80122811416032E-2"/>
          <c:y val="8.8076363764853255E-2"/>
          <c:w val="0.72894215105412064"/>
          <c:h val="0.71224117170294632"/>
        </c:manualLayout>
      </c:layout>
      <c:pie3DChart>
        <c:varyColors val="1"/>
        <c:ser>
          <c:idx val="0"/>
          <c:order val="0"/>
          <c:explosion val="83"/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9497-42B8-B2F2-B4441636DD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Р.01 Общегосударств, вопросы ; 183,1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7-42B8-B2F2-B4441636DDB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Р.14 МБТ; 76,5</a:t>
                    </a:r>
                  </a:p>
                  <a:p>
                    <a:pPr>
                      <a:defRPr/>
                    </a:pPr>
                    <a:endParaRPr lang="ru-RU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97-42B8-B2F2-B4441636DD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Лист3!$A$303:$A$311</c:f>
              <c:strCache>
                <c:ptCount val="9"/>
                <c:pt idx="0">
                  <c:v>Р.01 Общегосударственные вопросы </c:v>
                </c:pt>
                <c:pt idx="1">
                  <c:v>Р.04 Нац. экономика</c:v>
                </c:pt>
                <c:pt idx="2">
                  <c:v>Р.05 Жилищно-коммунальное хозяйство</c:v>
                </c:pt>
                <c:pt idx="3">
                  <c:v>Р.07  Образование</c:v>
                </c:pt>
                <c:pt idx="4">
                  <c:v>Р.08 Культура </c:v>
                </c:pt>
                <c:pt idx="5">
                  <c:v>Р.10 Социальная политика</c:v>
                </c:pt>
                <c:pt idx="6">
                  <c:v>Р. 11 Физ. культура и спорт</c:v>
                </c:pt>
                <c:pt idx="7">
                  <c:v>Р.13 Обслуживание  долга</c:v>
                </c:pt>
                <c:pt idx="8">
                  <c:v>Р.14 Межбюджетные трансферты</c:v>
                </c:pt>
              </c:strCache>
            </c:strRef>
          </c:cat>
          <c:val>
            <c:numRef>
              <c:f>Лист3!$B$303:$B$311</c:f>
              <c:numCache>
                <c:formatCode>General</c:formatCode>
                <c:ptCount val="9"/>
                <c:pt idx="0">
                  <c:v>203.9</c:v>
                </c:pt>
                <c:pt idx="1">
                  <c:v>65</c:v>
                </c:pt>
                <c:pt idx="2">
                  <c:v>29</c:v>
                </c:pt>
                <c:pt idx="3">
                  <c:v>1182.4000000000001</c:v>
                </c:pt>
                <c:pt idx="4">
                  <c:v>9.8000000000000007</c:v>
                </c:pt>
                <c:pt idx="5">
                  <c:v>340.1</c:v>
                </c:pt>
                <c:pt idx="6">
                  <c:v>18.8</c:v>
                </c:pt>
                <c:pt idx="7">
                  <c:v>6</c:v>
                </c:pt>
                <c:pt idx="8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97-42B8-B2F2-B4441636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Лист5!$B$200</c:f>
              <c:strCache>
                <c:ptCount val="1"/>
                <c:pt idx="0">
                  <c:v>Финансовая помощь поселениям, млн. 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Лист5!$A$201:$A$209</c:f>
              <c:strCache>
                <c:ptCount val="9"/>
                <c:pt idx="0">
                  <c:v>Ивангород</c:v>
                </c:pt>
                <c:pt idx="1">
                  <c:v>Куземкинское с/п</c:v>
                </c:pt>
                <c:pt idx="2">
                  <c:v>Опольевское с/п</c:v>
                </c:pt>
                <c:pt idx="3">
                  <c:v>Фалилеевское с/п</c:v>
                </c:pt>
                <c:pt idx="4">
                  <c:v>Усть-Лужское с/п</c:v>
                </c:pt>
                <c:pt idx="5">
                  <c:v>Котельское с/п</c:v>
                </c:pt>
                <c:pt idx="6">
                  <c:v>Кингисеппское г/п</c:v>
                </c:pt>
                <c:pt idx="7">
                  <c:v>Пустомержское с/п</c:v>
                </c:pt>
                <c:pt idx="8">
                  <c:v>Нежновское с/п</c:v>
                </c:pt>
              </c:strCache>
            </c:strRef>
          </c:cat>
          <c:val>
            <c:numRef>
              <c:f>Лист5!$B$201:$B$209</c:f>
              <c:numCache>
                <c:formatCode>General</c:formatCode>
                <c:ptCount val="9"/>
                <c:pt idx="0">
                  <c:v>16.899999999999999</c:v>
                </c:pt>
                <c:pt idx="1">
                  <c:v>8.8000000000000007</c:v>
                </c:pt>
                <c:pt idx="2">
                  <c:v>5.6999999999999975</c:v>
                </c:pt>
                <c:pt idx="3">
                  <c:v>3.9</c:v>
                </c:pt>
                <c:pt idx="4">
                  <c:v>3.6999999999999997</c:v>
                </c:pt>
                <c:pt idx="5">
                  <c:v>3.3</c:v>
                </c:pt>
                <c:pt idx="6">
                  <c:v>3</c:v>
                </c:pt>
                <c:pt idx="7">
                  <c:v>1</c:v>
                </c:pt>
                <c:pt idx="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0-4A53-8B51-4565E41F2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39040"/>
        <c:axId val="128853120"/>
      </c:barChart>
      <c:catAx>
        <c:axId val="12883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853120"/>
        <c:crosses val="autoZero"/>
        <c:auto val="1"/>
        <c:lblAlgn val="ctr"/>
        <c:lblOffset val="100"/>
        <c:noMultiLvlLbl val="0"/>
      </c:catAx>
      <c:valAx>
        <c:axId val="12885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39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marker>
            <c:spPr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Лист4!$A$257:$A$259</c:f>
              <c:strCache>
                <c:ptCount val="3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</c:strCache>
            </c:strRef>
          </c:cat>
          <c:val>
            <c:numRef>
              <c:f>Лист4!$B$257:$B$259</c:f>
              <c:numCache>
                <c:formatCode>General</c:formatCode>
                <c:ptCount val="3"/>
                <c:pt idx="0">
                  <c:v>192.1</c:v>
                </c:pt>
                <c:pt idx="1">
                  <c:v>193.5</c:v>
                </c:pt>
                <c:pt idx="2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33-4096-9ECA-3149369A4A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882304"/>
        <c:axId val="120913920"/>
      </c:lineChart>
      <c:catAx>
        <c:axId val="12088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913920"/>
        <c:crosses val="autoZero"/>
        <c:auto val="1"/>
        <c:lblAlgn val="ctr"/>
        <c:lblOffset val="100"/>
        <c:noMultiLvlLbl val="0"/>
      </c:catAx>
      <c:valAx>
        <c:axId val="12091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82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61394523951785E-2"/>
          <c:y val="1.967974393399011E-2"/>
          <c:w val="0.67720490606120964"/>
          <c:h val="0.903779378603562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претензии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631</c:v>
                </c:pt>
                <c:pt idx="1">
                  <c:v>583</c:v>
                </c:pt>
                <c:pt idx="2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6-4FBD-9B6A-B18742D94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357</c:v>
                </c:pt>
                <c:pt idx="1">
                  <c:v>375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6-4FBD-9B6A-B18742D945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D76-4FBD-9B6A-B18742D94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9200896"/>
        <c:axId val="129202432"/>
        <c:axId val="129205568"/>
      </c:bar3DChart>
      <c:catAx>
        <c:axId val="12920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202432"/>
        <c:crosses val="autoZero"/>
        <c:auto val="1"/>
        <c:lblAlgn val="ctr"/>
        <c:lblOffset val="100"/>
        <c:noMultiLvlLbl val="0"/>
      </c:catAx>
      <c:valAx>
        <c:axId val="129202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9200896"/>
        <c:crosses val="autoZero"/>
        <c:crossBetween val="between"/>
      </c:valAx>
      <c:serAx>
        <c:axId val="12920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202432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2415512297073967"/>
          <c:y val="0.38598304935325412"/>
          <c:w val="0.16349919801691476"/>
          <c:h val="0.15576397774352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оказано услуг крупными и средними предприятиями Кингисеппского района</a:t>
            </a:r>
            <a:r>
              <a:rPr lang="ru-RU" sz="1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2012-2016 годы</a:t>
            </a:r>
            <a:r>
              <a:rPr lang="ru-RU" sz="16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млрд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'[графики за 2012-2016 год.xlsx]отгрузка'!$A$9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240324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A0-4BB7-9BD2-3C9B4D9FB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за 2012-2016 год.xlsx]отгрузка'!$D$8:$H$8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'[графики за 2012-2016 год.xlsx]отгрузка'!$D$9:$H$9</c:f>
              <c:numCache>
                <c:formatCode>#,##0</c:formatCode>
                <c:ptCount val="5"/>
                <c:pt idx="0">
                  <c:v>47594</c:v>
                </c:pt>
                <c:pt idx="1">
                  <c:v>96777</c:v>
                </c:pt>
                <c:pt idx="2">
                  <c:v>140913</c:v>
                </c:pt>
                <c:pt idx="3">
                  <c:v>230192</c:v>
                </c:pt>
                <c:pt idx="4">
                  <c:v>242397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0-4BB7-9BD2-3C9B4D9F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440640"/>
        <c:axId val="175442176"/>
        <c:axId val="0"/>
      </c:bar3DChart>
      <c:catAx>
        <c:axId val="1754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42176"/>
        <c:crosses val="autoZero"/>
        <c:auto val="1"/>
        <c:lblAlgn val="ctr"/>
        <c:lblOffset val="100"/>
        <c:noMultiLvlLbl val="0"/>
      </c:catAx>
      <c:valAx>
        <c:axId val="175442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crossAx val="175440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284.89999999999981</c:v>
                </c:pt>
                <c:pt idx="1">
                  <c:v>311.7</c:v>
                </c:pt>
                <c:pt idx="2">
                  <c:v>367.6</c:v>
                </c:pt>
                <c:pt idx="3">
                  <c:v>317</c:v>
                </c:pt>
                <c:pt idx="4">
                  <c:v>473.7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F-4CF2-B6AE-619305A0F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151232"/>
        <c:axId val="176689152"/>
        <c:axId val="0"/>
      </c:bar3DChart>
      <c:catAx>
        <c:axId val="16115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76689152"/>
        <c:crosses val="autoZero"/>
        <c:auto val="1"/>
        <c:lblAlgn val="ctr"/>
        <c:lblOffset val="100"/>
        <c:noMultiLvlLbl val="0"/>
      </c:catAx>
      <c:valAx>
        <c:axId val="17668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1151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n>
            <a:solidFill>
              <a:sysClr val="windowText" lastClr="000000"/>
            </a:solidFill>
          </a:ln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Лист2!$A$8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Лист2!$B$7:$F$7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359.3</c:v>
                </c:pt>
                <c:pt idx="1">
                  <c:v>277.60000000000002</c:v>
                </c:pt>
                <c:pt idx="2">
                  <c:v>386</c:v>
                </c:pt>
                <c:pt idx="3">
                  <c:v>310</c:v>
                </c:pt>
                <c:pt idx="4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B-4065-85FD-46B7FA789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755840"/>
        <c:axId val="176757376"/>
        <c:axId val="0"/>
      </c:bar3DChart>
      <c:catAx>
        <c:axId val="1767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757376"/>
        <c:crosses val="autoZero"/>
        <c:auto val="1"/>
        <c:lblAlgn val="ctr"/>
        <c:lblOffset val="100"/>
        <c:noMultiLvlLbl val="0"/>
      </c:catAx>
      <c:valAx>
        <c:axId val="17675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75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Лист6!$A$4</c:f>
              <c:strCache>
                <c:ptCount val="1"/>
                <c:pt idx="0">
                  <c:v>МБТ из федерального и областного и районного бюджетов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Лист6!$B$3:$I$3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Лист6!$B$4:$I$4</c:f>
              <c:numCache>
                <c:formatCode>General</c:formatCode>
                <c:ptCount val="8"/>
                <c:pt idx="0">
                  <c:v>165.8</c:v>
                </c:pt>
                <c:pt idx="1">
                  <c:v>282.10000000000002</c:v>
                </c:pt>
                <c:pt idx="2">
                  <c:v>187</c:v>
                </c:pt>
                <c:pt idx="3">
                  <c:v>74.2</c:v>
                </c:pt>
                <c:pt idx="4">
                  <c:v>179.9</c:v>
                </c:pt>
                <c:pt idx="5">
                  <c:v>139.5</c:v>
                </c:pt>
                <c:pt idx="6">
                  <c:v>80.400000000000006</c:v>
                </c:pt>
                <c:pt idx="7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1-4A4A-94CD-FA4006FCF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1799168"/>
        <c:axId val="201800704"/>
        <c:axId val="0"/>
      </c:bar3DChart>
      <c:catAx>
        <c:axId val="2017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800704"/>
        <c:crosses val="autoZero"/>
        <c:auto val="1"/>
        <c:lblAlgn val="ctr"/>
        <c:lblOffset val="100"/>
        <c:noMultiLvlLbl val="0"/>
      </c:catAx>
      <c:valAx>
        <c:axId val="20180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799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785363187874064"/>
          <c:y val="0.20664554445687588"/>
          <c:w val="0.29204487789645028"/>
          <c:h val="0.342067579871855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</c:v>
                </c:pt>
                <c:pt idx="1">
                  <c:v>127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2-4BC3-88B5-DA64375CB0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Многодетным семьям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2-4BC3-88B5-DA64375CB0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107</c:v>
                </c:pt>
                <c:pt idx="1">
                  <c:v>93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2-4BC3-88B5-DA64375CB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99552"/>
        <c:axId val="211009536"/>
      </c:barChart>
      <c:catAx>
        <c:axId val="21099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009536"/>
        <c:crosses val="autoZero"/>
        <c:auto val="1"/>
        <c:lblAlgn val="ctr"/>
        <c:lblOffset val="100"/>
        <c:noMultiLvlLbl val="0"/>
      </c:catAx>
      <c:valAx>
        <c:axId val="21100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99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2960520771408"/>
          <c:y val="0.43429007136902464"/>
          <c:w val="0.19852288852293978"/>
          <c:h val="0.20888859518919906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08134170733936"/>
          <c:y val="2.3736012132988673E-2"/>
          <c:w val="0.80690620310010364"/>
          <c:h val="0.615500195460016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субъектов, получивших  финансовую поддержку,чел.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2592592592593507E-3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 sz="11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0-484D-BF1E-FF0B34A7C0B4}"/>
                </c:ext>
              </c:extLst>
            </c:dLbl>
            <c:dLbl>
              <c:idx val="1"/>
              <c:layout>
                <c:manualLayout>
                  <c:x val="3.0864197530864317E-3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sz="11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0-484D-BF1E-FF0B34A7C0B4}"/>
                </c:ext>
              </c:extLst>
            </c:dLbl>
            <c:dLbl>
              <c:idx val="2"/>
              <c:layout>
                <c:manualLayout>
                  <c:x val="-4.6296296296296511E-3"/>
                  <c:y val="-2.5254293948050392E-2"/>
                </c:manualLayout>
              </c:layout>
              <c:spPr/>
              <c:txPr>
                <a:bodyPr/>
                <a:lstStyle/>
                <a:p>
                  <a:pPr>
                    <a:defRPr sz="11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F0-484D-BF1E-FF0B34A7C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F0-484D-BF1E-FF0B34A7C0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сумма финансовой поддержки,тыс.руб.</c:v>
                </c:pt>
              </c:strCache>
            </c:strRef>
          </c:tx>
          <c:spPr>
            <a:solidFill>
              <a:srgbClr val="79F37C"/>
            </a:solidFill>
          </c:spPr>
          <c:invertIfNegative val="0"/>
          <c:dLbls>
            <c:dLbl>
              <c:idx val="0"/>
              <c:layout>
                <c:manualLayout>
                  <c:x val="-3.2961223376042591E-2"/>
                  <c:y val="1.3646793971967807E-2"/>
                </c:manualLayout>
              </c:layout>
              <c:spPr/>
              <c:txPr>
                <a:bodyPr/>
                <a:lstStyle/>
                <a:p>
                  <a:pPr>
                    <a:defRPr sz="13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0-484D-BF1E-FF0B34A7C0B4}"/>
                </c:ext>
              </c:extLst>
            </c:dLbl>
            <c:dLbl>
              <c:idx val="1"/>
              <c:layout>
                <c:manualLayout>
                  <c:x val="1.03924374288823E-2"/>
                  <c:y val="1.5404596058562703E-2"/>
                </c:manualLayout>
              </c:layout>
              <c:spPr/>
              <c:txPr>
                <a:bodyPr/>
                <a:lstStyle/>
                <a:p>
                  <a:pPr>
                    <a:defRPr sz="13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F0-484D-BF1E-FF0B34A7C0B4}"/>
                </c:ext>
              </c:extLst>
            </c:dLbl>
            <c:dLbl>
              <c:idx val="2"/>
              <c:layout>
                <c:manualLayout>
                  <c:x val="5.1238689719893558E-2"/>
                  <c:y val="-3.3809745251474526E-3"/>
                </c:manualLayout>
              </c:layout>
              <c:spPr/>
              <c:txPr>
                <a:bodyPr/>
                <a:lstStyle/>
                <a:p>
                  <a:pPr>
                    <a:defRPr sz="1399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F0-484D-BF1E-FF0B34A7C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12936000.199999994</c:v>
                </c:pt>
                <c:pt idx="1">
                  <c:v>9491730.1600000001</c:v>
                </c:pt>
                <c:pt idx="2">
                  <c:v>8594605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F0-484D-BF1E-FF0B34A7C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0142080"/>
        <c:axId val="120156160"/>
        <c:axId val="42563776"/>
      </c:bar3DChart>
      <c:catAx>
        <c:axId val="1201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156160"/>
        <c:crosses val="autoZero"/>
        <c:auto val="1"/>
        <c:lblAlgn val="ctr"/>
        <c:lblOffset val="100"/>
        <c:noMultiLvlLbl val="0"/>
      </c:catAx>
      <c:valAx>
        <c:axId val="12015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142080"/>
        <c:crosses val="autoZero"/>
        <c:crossBetween val="between"/>
      </c:valAx>
      <c:serAx>
        <c:axId val="42563776"/>
        <c:scaling>
          <c:orientation val="minMax"/>
        </c:scaling>
        <c:delete val="1"/>
        <c:axPos val="b"/>
        <c:majorTickMark val="out"/>
        <c:minorTickMark val="none"/>
        <c:tickLblPos val="none"/>
        <c:crossAx val="120156160"/>
        <c:crosses val="autoZero"/>
      </c:ser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6.4973499280331942E-2"/>
          <c:y val="0.65872815551635755"/>
          <c:w val="0.87884226568453183"/>
          <c:h val="0.28587199117431372"/>
        </c:manualLayout>
      </c:layout>
      <c:overlay val="0"/>
      <c:txPr>
        <a:bodyPr/>
        <a:lstStyle/>
        <a:p>
          <a:pPr>
            <a:defRPr sz="1597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среднегодовой заработной платы на крупных и средних предприятиях за 2012-2016 годы, руб.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'[графики за 2012-2016 год.xlsx]зарплата'!$B$7</c:f>
              <c:strCache>
                <c:ptCount val="1"/>
                <c:pt idx="0">
                  <c:v>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8-42FE-8059-CB2EC561C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за 2012-2016 год.xlsx]зарплата'!$C$6:$G$6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'[графики за 2012-2016 год.xlsx]зарплата'!$C$7:$G$7</c:f>
              <c:numCache>
                <c:formatCode>#,##0</c:formatCode>
                <c:ptCount val="5"/>
                <c:pt idx="0">
                  <c:v>32781</c:v>
                </c:pt>
                <c:pt idx="1">
                  <c:v>36716</c:v>
                </c:pt>
                <c:pt idx="2">
                  <c:v>40541</c:v>
                </c:pt>
                <c:pt idx="3">
                  <c:v>44000</c:v>
                </c:pt>
                <c:pt idx="4">
                  <c:v>44600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8-42FE-8059-CB2EC561C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491328"/>
        <c:axId val="175493120"/>
        <c:axId val="0"/>
      </c:bar3DChart>
      <c:catAx>
        <c:axId val="1754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93120"/>
        <c:crosses val="autoZero"/>
        <c:auto val="1"/>
        <c:lblAlgn val="ctr"/>
        <c:lblOffset val="100"/>
        <c:noMultiLvlLbl val="0"/>
      </c:catAx>
      <c:valAx>
        <c:axId val="175493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754913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2012-2016 годы, %% </a:t>
            </a:r>
          </a:p>
        </c:rich>
      </c:tx>
      <c:layout>
        <c:manualLayout>
          <c:xMode val="edge"/>
          <c:yMode val="edge"/>
          <c:x val="0.20750332226869245"/>
          <c:y val="1.3566868638527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72E-2"/>
          <c:y val="0.22952793834296736"/>
          <c:w val="0.93888888888888933"/>
          <c:h val="0.60437925750610744"/>
        </c:manualLayout>
      </c:layout>
      <c:lineChart>
        <c:grouping val="stacked"/>
        <c:varyColors val="0"/>
        <c:ser>
          <c:idx val="0"/>
          <c:order val="0"/>
          <c:spPr>
            <a:ln w="38100" cmpd="sng">
              <a:bevel/>
            </a:ln>
          </c:spPr>
          <c:marker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за 2012-2016 год.xlsx]безраб'!$B$10:$B$14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'[графики за 2012-2016 год.xlsx]безраб'!$C$10:$C$14</c:f>
              <c:numCache>
                <c:formatCode>General</c:formatCode>
                <c:ptCount val="5"/>
                <c:pt idx="0">
                  <c:v>0.51</c:v>
                </c:pt>
                <c:pt idx="1">
                  <c:v>0.46</c:v>
                </c:pt>
                <c:pt idx="2">
                  <c:v>0.39000000000000018</c:v>
                </c:pt>
                <c:pt idx="3">
                  <c:v>0.5</c:v>
                </c:pt>
                <c:pt idx="4">
                  <c:v>0.43000000000000016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9-434A-8970-6564BBDCA7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919296"/>
        <c:axId val="176921984"/>
      </c:lineChart>
      <c:catAx>
        <c:axId val="1769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921984"/>
        <c:crosses val="autoZero"/>
        <c:auto val="1"/>
        <c:lblAlgn val="ctr"/>
        <c:lblOffset val="100"/>
        <c:noMultiLvlLbl val="0"/>
      </c:catAx>
      <c:valAx>
        <c:axId val="17692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6919296"/>
        <c:crosses val="autoZero"/>
        <c:crossBetween val="between"/>
      </c:valAx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91194968553458E-2"/>
          <c:y val="0"/>
          <c:w val="0.96540880503144655"/>
          <c:h val="1"/>
        </c:manualLayout>
      </c:layout>
      <c:pie3DChart>
        <c:varyColors val="1"/>
        <c:ser>
          <c:idx val="0"/>
          <c:order val="0"/>
          <c:tx>
            <c:strRef>
              <c:f>Лист4!$B$142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Лист4!$A$143:$A$145</c:f>
              <c:strCache>
                <c:ptCount val="3"/>
                <c:pt idx="0">
                  <c:v>Сельские поселения</c:v>
                </c:pt>
                <c:pt idx="1">
                  <c:v>Городские поселения</c:v>
                </c:pt>
                <c:pt idx="2">
                  <c:v>Район</c:v>
                </c:pt>
              </c:strCache>
            </c:strRef>
          </c:cat>
          <c:val>
            <c:numRef>
              <c:f>Лист4!$B$143:$B$145</c:f>
              <c:numCache>
                <c:formatCode>General</c:formatCode>
                <c:ptCount val="3"/>
                <c:pt idx="0">
                  <c:v>329.5</c:v>
                </c:pt>
                <c:pt idx="1">
                  <c:v>602</c:v>
                </c:pt>
                <c:pt idx="2">
                  <c:v>2191.3000000000002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8-4CD7-AE79-73A5CD07FF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7421383647798739"/>
          <c:y val="0.67499292415779832"/>
          <c:w val="0.606918238993711"/>
          <c:h val="0.32500707584220229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081761006289343"/>
          <c:h val="1"/>
        </c:manualLayout>
      </c:layout>
      <c:pie3DChart>
        <c:varyColors val="1"/>
        <c:ser>
          <c:idx val="0"/>
          <c:order val="0"/>
          <c:tx>
            <c:strRef>
              <c:f>Лист3!$B$80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Лист3!$A$81:$A$83</c:f>
              <c:strCache>
                <c:ptCount val="3"/>
                <c:pt idx="0">
                  <c:v>Сельские поселения</c:v>
                </c:pt>
                <c:pt idx="1">
                  <c:v>Городские поселения</c:v>
                </c:pt>
                <c:pt idx="2">
                  <c:v>Район</c:v>
                </c:pt>
              </c:strCache>
            </c:strRef>
          </c:cat>
          <c:val>
            <c:numRef>
              <c:f>Лист3!$B$81:$B$83</c:f>
              <c:numCache>
                <c:formatCode>General</c:formatCode>
                <c:ptCount val="3"/>
                <c:pt idx="0">
                  <c:v>319.5</c:v>
                </c:pt>
                <c:pt idx="1">
                  <c:v>481.1</c:v>
                </c:pt>
                <c:pt idx="2">
                  <c:v>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5-44E9-8E6E-B7B81895EC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603773584905659"/>
          <c:y val="0.67218689149690369"/>
          <c:w val="0.43081761006289337"/>
          <c:h val="0.28691330441720375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5489368316525E-2"/>
          <c:y val="6.7266420468464969E-2"/>
          <c:w val="0.7112567533986045"/>
          <c:h val="0.72725931392497878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Лист4!$A$158:$A$160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Лист4!$B$158:$B$160</c:f>
              <c:numCache>
                <c:formatCode>General</c:formatCode>
                <c:ptCount val="3"/>
                <c:pt idx="0">
                  <c:v>1349.5</c:v>
                </c:pt>
                <c:pt idx="1">
                  <c:v>250</c:v>
                </c:pt>
                <c:pt idx="2">
                  <c:v>1523.3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3-41DC-A36A-B3D8B401E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75575295011024"/>
          <c:y val="0.69204902300211979"/>
          <c:w val="0.40358196202750962"/>
          <c:h val="0.26194445962936641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effectLst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6186955147648E-2"/>
          <c:y val="2.5030164607033351E-2"/>
          <c:w val="0.73374516875609064"/>
          <c:h val="0.84266573739868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Лист5!$B$2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Лист5!$A$3:$A$5</c:f>
              <c:strCache>
                <c:ptCount val="3"/>
                <c:pt idx="0">
                  <c:v>Кингисеппский район</c:v>
                </c:pt>
                <c:pt idx="1">
                  <c:v>Кингисепп</c:v>
                </c:pt>
                <c:pt idx="2">
                  <c:v>Ивангород</c:v>
                </c:pt>
              </c:strCache>
            </c:strRef>
          </c:cat>
          <c:val>
            <c:numRef>
              <c:f>Лист5!$B$3:$B$5</c:f>
              <c:numCache>
                <c:formatCode>General</c:formatCode>
                <c:ptCount val="3"/>
                <c:pt idx="0">
                  <c:v>707.5</c:v>
                </c:pt>
                <c:pt idx="1">
                  <c:v>263.39999999999981</c:v>
                </c:pt>
                <c:pt idx="2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8-479F-A698-00F99C88B083}"/>
            </c:ext>
          </c:extLst>
        </c:ser>
        <c:ser>
          <c:idx val="1"/>
          <c:order val="1"/>
          <c:tx>
            <c:strRef>
              <c:f>Лист5!$C$2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1.8292060628407481E-2"/>
                  <c:y val="-1.230483434657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8-479F-A698-00F99C88B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Лист5!$A$3:$A$5</c:f>
              <c:strCache>
                <c:ptCount val="3"/>
                <c:pt idx="0">
                  <c:v>Кингисеппский район</c:v>
                </c:pt>
                <c:pt idx="1">
                  <c:v>Кингисепп</c:v>
                </c:pt>
                <c:pt idx="2">
                  <c:v>Ивангород</c:v>
                </c:pt>
              </c:strCache>
            </c:strRef>
          </c:cat>
          <c:val>
            <c:numRef>
              <c:f>Лист5!$C$3:$C$5</c:f>
              <c:numCache>
                <c:formatCode>General</c:formatCode>
                <c:ptCount val="3"/>
                <c:pt idx="0">
                  <c:v>948.6</c:v>
                </c:pt>
                <c:pt idx="1">
                  <c:v>426.49999999999977</c:v>
                </c:pt>
                <c:pt idx="2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8-479F-A698-00F99C88B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583680"/>
        <c:axId val="120585216"/>
        <c:axId val="0"/>
      </c:bar3DChart>
      <c:catAx>
        <c:axId val="12058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585216"/>
        <c:crosses val="autoZero"/>
        <c:auto val="1"/>
        <c:lblAlgn val="ctr"/>
        <c:lblOffset val="100"/>
        <c:noMultiLvlLbl val="0"/>
      </c:catAx>
      <c:valAx>
        <c:axId val="1205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58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71319-01C0-4EA4-85D5-3107AA6B66B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296AF1-AFBE-4536-ABF0-F57D11ED964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D4180-15D1-44C0-9F0A-9C6BDDB9E2D5}" type="parTrans" cxnId="{DF9C0655-0122-46E7-87A6-5E2C0B9CFD51}">
      <dgm:prSet/>
      <dgm:spPr/>
      <dgm:t>
        <a:bodyPr/>
        <a:lstStyle/>
        <a:p>
          <a:endParaRPr lang="ru-RU"/>
        </a:p>
      </dgm:t>
    </dgm:pt>
    <dgm:pt modelId="{4287E04C-3E77-428F-B90F-D41B40EB4B51}" type="sibTrans" cxnId="{DF9C0655-0122-46E7-87A6-5E2C0B9CFD51}">
      <dgm:prSet/>
      <dgm:spPr/>
      <dgm:t>
        <a:bodyPr/>
        <a:lstStyle/>
        <a:p>
          <a:endParaRPr lang="ru-RU"/>
        </a:p>
      </dgm:t>
    </dgm:pt>
    <dgm:pt modelId="{847C77CC-96C1-400D-8B8B-CECA94E559A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Кингисеппский район – 102,3%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5039C-4F94-4F4A-B4CE-97A8AB84ED3C}" type="parTrans" cxnId="{7EFFCD9A-E52D-4A07-9601-846A4F4D2C17}">
      <dgm:prSet/>
      <dgm:spPr/>
      <dgm:t>
        <a:bodyPr/>
        <a:lstStyle/>
        <a:p>
          <a:endParaRPr lang="ru-RU"/>
        </a:p>
      </dgm:t>
    </dgm:pt>
    <dgm:pt modelId="{37988DEE-590F-4274-B6B1-52468D8DF7F5}" type="sibTrans" cxnId="{7EFFCD9A-E52D-4A07-9601-846A4F4D2C17}">
      <dgm:prSet/>
      <dgm:spPr/>
      <dgm:t>
        <a:bodyPr/>
        <a:lstStyle/>
        <a:p>
          <a:endParaRPr lang="ru-RU"/>
        </a:p>
      </dgm:t>
    </dgm:pt>
    <dgm:pt modelId="{E0320F44-223E-4E91-A643-44BE54A2E26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– 99 %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10243-B794-4917-9662-D71D4E1E1C72}" type="parTrans" cxnId="{2B4814DA-38C0-4E83-82EA-4622E2C8D626}">
      <dgm:prSet/>
      <dgm:spPr/>
      <dgm:t>
        <a:bodyPr/>
        <a:lstStyle/>
        <a:p>
          <a:endParaRPr lang="ru-RU"/>
        </a:p>
      </dgm:t>
    </dgm:pt>
    <dgm:pt modelId="{6E262265-5E8D-400E-846A-A2E075BE7211}" type="sibTrans" cxnId="{2B4814DA-38C0-4E83-82EA-4622E2C8D626}">
      <dgm:prSet/>
      <dgm:spPr/>
      <dgm:t>
        <a:bodyPr/>
        <a:lstStyle/>
        <a:p>
          <a:endParaRPr lang="ru-RU"/>
        </a:p>
      </dgm:t>
    </dgm:pt>
    <dgm:pt modelId="{CEB79752-5196-45F8-B66D-CEE4BB9318A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Кингисеппское ГП – 95,6%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AAEEA-1CBF-4CDB-B039-FAC8DCC73885}" type="parTrans" cxnId="{C2E7BB38-31DE-4B7D-BCBE-EBC70DBE64D4}">
      <dgm:prSet/>
      <dgm:spPr/>
      <dgm:t>
        <a:bodyPr/>
        <a:lstStyle/>
        <a:p>
          <a:endParaRPr lang="ru-RU"/>
        </a:p>
      </dgm:t>
    </dgm:pt>
    <dgm:pt modelId="{C2BC3BF5-5EEB-465B-A75E-6DF437A91DF7}" type="sibTrans" cxnId="{C2E7BB38-31DE-4B7D-BCBE-EBC70DBE64D4}">
      <dgm:prSet/>
      <dgm:spPr/>
      <dgm:t>
        <a:bodyPr/>
        <a:lstStyle/>
        <a:p>
          <a:endParaRPr lang="ru-RU"/>
        </a:p>
      </dgm:t>
    </dgm:pt>
    <dgm:pt modelId="{8A71EF85-F7DC-4A30-89E7-14C8F2DE0A3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Пустомержское СП – 99%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63DF4-3345-4517-B027-9762450C5100}" type="parTrans" cxnId="{C55167B4-500B-4365-8DBE-F97FF4E1176A}">
      <dgm:prSet/>
      <dgm:spPr/>
      <dgm:t>
        <a:bodyPr/>
        <a:lstStyle/>
        <a:p>
          <a:endParaRPr lang="ru-RU"/>
        </a:p>
      </dgm:t>
    </dgm:pt>
    <dgm:pt modelId="{1023C1C4-EE9B-42C9-97BD-D43F0C687F22}" type="sibTrans" cxnId="{C55167B4-500B-4365-8DBE-F97FF4E1176A}">
      <dgm:prSet/>
      <dgm:spPr/>
      <dgm:t>
        <a:bodyPr/>
        <a:lstStyle/>
        <a:p>
          <a:endParaRPr lang="ru-RU"/>
        </a:p>
      </dgm:t>
    </dgm:pt>
    <dgm:pt modelId="{71BB15F4-ABA7-475D-84E8-0712E6E9A6A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Менее 95%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28BF5-6A6B-4E34-AC89-06457175EF5E}" type="parTrans" cxnId="{C6B9A8E7-94F5-47CA-BC5B-E40362A31C98}">
      <dgm:prSet/>
      <dgm:spPr/>
      <dgm:t>
        <a:bodyPr/>
        <a:lstStyle/>
        <a:p>
          <a:endParaRPr lang="ru-RU"/>
        </a:p>
      </dgm:t>
    </dgm:pt>
    <dgm:pt modelId="{A50ECFC3-55D6-4E3F-B8D0-E47F2C3304CB}" type="sibTrans" cxnId="{C6B9A8E7-94F5-47CA-BC5B-E40362A31C98}">
      <dgm:prSet/>
      <dgm:spPr/>
      <dgm:t>
        <a:bodyPr/>
        <a:lstStyle/>
        <a:p>
          <a:endParaRPr lang="ru-RU"/>
        </a:p>
      </dgm:t>
    </dgm:pt>
    <dgm:pt modelId="{5D97BA95-26CA-4630-8ECC-897C59F459A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Фалилеевское  СП– 94,4%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D26E2-A83E-4977-A2F1-1A39073B1291}" type="parTrans" cxnId="{B38E543F-CA98-405A-A625-6B9C648D2F66}">
      <dgm:prSet/>
      <dgm:spPr/>
      <dgm:t>
        <a:bodyPr/>
        <a:lstStyle/>
        <a:p>
          <a:endParaRPr lang="ru-RU"/>
        </a:p>
      </dgm:t>
    </dgm:pt>
    <dgm:pt modelId="{3D136BE2-A6C6-46B1-9387-CC65ADB9667F}" type="sibTrans" cxnId="{B38E543F-CA98-405A-A625-6B9C648D2F66}">
      <dgm:prSet/>
      <dgm:spPr/>
      <dgm:t>
        <a:bodyPr/>
        <a:lstStyle/>
        <a:p>
          <a:endParaRPr lang="ru-RU"/>
        </a:p>
      </dgm:t>
    </dgm:pt>
    <dgm:pt modelId="{5FE14925-6156-4E09-8DE4-55C7BA556B3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Нежновское СП– 89,6%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F6C97-467C-4902-97C2-DD848B7110B6}" type="parTrans" cxnId="{1C2F25D3-1430-4241-9767-C326823750D0}">
      <dgm:prSet/>
      <dgm:spPr/>
      <dgm:t>
        <a:bodyPr/>
        <a:lstStyle/>
        <a:p>
          <a:endParaRPr lang="ru-RU"/>
        </a:p>
      </dgm:t>
    </dgm:pt>
    <dgm:pt modelId="{4C409272-EDF4-4FA2-B1FE-EEAE357E092F}" type="sibTrans" cxnId="{1C2F25D3-1430-4241-9767-C326823750D0}">
      <dgm:prSet/>
      <dgm:spPr/>
      <dgm:t>
        <a:bodyPr/>
        <a:lstStyle/>
        <a:p>
          <a:endParaRPr lang="ru-RU"/>
        </a:p>
      </dgm:t>
    </dgm:pt>
    <dgm:pt modelId="{3D589079-229D-4312-8166-83624810B57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CC06D-C106-4C66-AB10-14872DF3CF36}" type="parTrans" cxnId="{1BAE8505-2AC7-4B24-8325-36CC722DDC79}">
      <dgm:prSet/>
      <dgm:spPr/>
      <dgm:t>
        <a:bodyPr/>
        <a:lstStyle/>
        <a:p>
          <a:endParaRPr lang="ru-RU"/>
        </a:p>
      </dgm:t>
    </dgm:pt>
    <dgm:pt modelId="{AB96FC65-342C-4B64-B951-E16D959A511D}" type="sibTrans" cxnId="{1BAE8505-2AC7-4B24-8325-36CC722DDC79}">
      <dgm:prSet/>
      <dgm:spPr/>
      <dgm:t>
        <a:bodyPr/>
        <a:lstStyle/>
        <a:p>
          <a:endParaRPr lang="ru-RU"/>
        </a:p>
      </dgm:t>
    </dgm:pt>
    <dgm:pt modelId="{0B7AEF6B-E774-49D8-8169-983C65B0736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Опольевское СП – 125,8%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CF1A6-4C65-4954-B03A-0C63DA4D0067}" type="parTrans" cxnId="{605D8158-C2EF-469A-A54D-2BCB91BC4B21}">
      <dgm:prSet/>
      <dgm:spPr/>
      <dgm:t>
        <a:bodyPr/>
        <a:lstStyle/>
        <a:p>
          <a:endParaRPr lang="ru-RU"/>
        </a:p>
      </dgm:t>
    </dgm:pt>
    <dgm:pt modelId="{CA4DF343-7B7F-4E3F-8658-2ED0FE48EC75}" type="sibTrans" cxnId="{605D8158-C2EF-469A-A54D-2BCB91BC4B21}">
      <dgm:prSet/>
      <dgm:spPr/>
      <dgm:t>
        <a:bodyPr/>
        <a:lstStyle/>
        <a:p>
          <a:endParaRPr lang="ru-RU"/>
        </a:p>
      </dgm:t>
    </dgm:pt>
    <dgm:pt modelId="{A7C333D3-C07E-4EEE-AB03-F1FE3B53F22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Большелуцкое  СП – 115,3%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DB4C8-E9C1-4D6C-BF79-AF9B099BE09B}" type="parTrans" cxnId="{9A80233D-A511-4047-A65C-41AEE63891E7}">
      <dgm:prSet/>
      <dgm:spPr/>
      <dgm:t>
        <a:bodyPr/>
        <a:lstStyle/>
        <a:p>
          <a:endParaRPr lang="ru-RU"/>
        </a:p>
      </dgm:t>
    </dgm:pt>
    <dgm:pt modelId="{E63A95FC-6E91-4083-B2D4-A3EAD6C43723}" type="sibTrans" cxnId="{9A80233D-A511-4047-A65C-41AEE63891E7}">
      <dgm:prSet/>
      <dgm:spPr/>
      <dgm:t>
        <a:bodyPr/>
        <a:lstStyle/>
        <a:p>
          <a:endParaRPr lang="ru-RU"/>
        </a:p>
      </dgm:t>
    </dgm:pt>
    <dgm:pt modelId="{5B42127B-2135-49F8-85B4-21183C550E0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Усть-Лужское СП – 99%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E335A-AD55-4E13-AD60-7E3AC8C64E58}" type="parTrans" cxnId="{535F638D-18A6-4EBB-8ED9-91D7781A2D0D}">
      <dgm:prSet/>
      <dgm:spPr/>
      <dgm:t>
        <a:bodyPr/>
        <a:lstStyle/>
        <a:p>
          <a:endParaRPr lang="ru-RU"/>
        </a:p>
      </dgm:t>
    </dgm:pt>
    <dgm:pt modelId="{1D7DF5D7-7774-4508-8F74-34399542A0B0}" type="sibTrans" cxnId="{535F638D-18A6-4EBB-8ED9-91D7781A2D0D}">
      <dgm:prSet/>
      <dgm:spPr/>
      <dgm:t>
        <a:bodyPr/>
        <a:lstStyle/>
        <a:p>
          <a:endParaRPr lang="ru-RU"/>
        </a:p>
      </dgm:t>
    </dgm:pt>
    <dgm:pt modelId="{7174BCB1-24DE-4750-859C-45C499DCCF6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Вистинское СП – 95,8%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B71EC-4774-45B7-9A14-FE1F53007661}" type="parTrans" cxnId="{2C0581F3-A15D-46DE-AA6F-0377550DFD8C}">
      <dgm:prSet/>
      <dgm:spPr/>
      <dgm:t>
        <a:bodyPr/>
        <a:lstStyle/>
        <a:p>
          <a:endParaRPr lang="ru-RU"/>
        </a:p>
      </dgm:t>
    </dgm:pt>
    <dgm:pt modelId="{AA9CDDBC-3C01-4C05-A597-B7056A8DCA5A}" type="sibTrans" cxnId="{2C0581F3-A15D-46DE-AA6F-0377550DFD8C}">
      <dgm:prSet/>
      <dgm:spPr/>
      <dgm:t>
        <a:bodyPr/>
        <a:lstStyle/>
        <a:p>
          <a:endParaRPr lang="ru-RU"/>
        </a:p>
      </dgm:t>
    </dgm:pt>
    <dgm:pt modelId="{D35D5AF2-7473-4162-9F76-4928232371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Котельское  СП – 96,4%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75C45-A544-4EA4-A564-8EDEBFC9813E}" type="parTrans" cxnId="{956A225F-8FB8-4F00-8B5B-72F9F71A781E}">
      <dgm:prSet/>
      <dgm:spPr/>
      <dgm:t>
        <a:bodyPr/>
        <a:lstStyle/>
        <a:p>
          <a:endParaRPr lang="ru-RU"/>
        </a:p>
      </dgm:t>
    </dgm:pt>
    <dgm:pt modelId="{D2F82C5C-AF67-486A-B491-26561A84A5FB}" type="sibTrans" cxnId="{956A225F-8FB8-4F00-8B5B-72F9F71A781E}">
      <dgm:prSet/>
      <dgm:spPr/>
      <dgm:t>
        <a:bodyPr/>
        <a:lstStyle/>
        <a:p>
          <a:endParaRPr lang="ru-RU"/>
        </a:p>
      </dgm:t>
    </dgm:pt>
    <dgm:pt modelId="{01CFAEFC-0669-4608-AF6D-E048C77E3B7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Куземкинское  СП– 98,3%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B11A3-BA34-4C33-856F-364E34B7839B}" type="parTrans" cxnId="{54E7F266-E010-4766-BDA4-C63AFA7C7FDD}">
      <dgm:prSet/>
      <dgm:spPr/>
      <dgm:t>
        <a:bodyPr/>
        <a:lstStyle/>
        <a:p>
          <a:endParaRPr lang="ru-RU"/>
        </a:p>
      </dgm:t>
    </dgm:pt>
    <dgm:pt modelId="{FBFED183-6BB3-4FF4-B0AA-A7EB000B2089}" type="sibTrans" cxnId="{54E7F266-E010-4766-BDA4-C63AFA7C7FDD}">
      <dgm:prSet/>
      <dgm:spPr/>
      <dgm:t>
        <a:bodyPr/>
        <a:lstStyle/>
        <a:p>
          <a:endParaRPr lang="ru-RU"/>
        </a:p>
      </dgm:t>
    </dgm:pt>
    <dgm:pt modelId="{59E0383A-977A-4295-9750-E1990AF4D8C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 «Город Ивангород» – 98,5%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0E98B-6F03-4074-8E9C-8B8C73CCBDFD}" type="parTrans" cxnId="{3B3E5EDB-98AE-4DDA-9B62-16ACC85924BC}">
      <dgm:prSet/>
      <dgm:spPr/>
      <dgm:t>
        <a:bodyPr/>
        <a:lstStyle/>
        <a:p>
          <a:endParaRPr lang="ru-RU"/>
        </a:p>
      </dgm:t>
    </dgm:pt>
    <dgm:pt modelId="{125B48A8-0EA8-4FF5-9C70-4F8D143E8F5E}" type="sibTrans" cxnId="{3B3E5EDB-98AE-4DDA-9B62-16ACC85924BC}">
      <dgm:prSet/>
      <dgm:spPr/>
      <dgm:t>
        <a:bodyPr/>
        <a:lstStyle/>
        <a:p>
          <a:endParaRPr lang="ru-RU"/>
        </a:p>
      </dgm:t>
    </dgm:pt>
    <dgm:pt modelId="{C1EDFB3C-C54B-4005-ABCF-224E85156BA6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20754-E022-42EA-83C5-A17C07EFD186}" type="parTrans" cxnId="{65E5AE5D-F0C5-472A-A928-8122B00B67CB}">
      <dgm:prSet/>
      <dgm:spPr/>
      <dgm:t>
        <a:bodyPr/>
        <a:lstStyle/>
        <a:p>
          <a:endParaRPr lang="ru-RU"/>
        </a:p>
      </dgm:t>
    </dgm:pt>
    <dgm:pt modelId="{5AF724C2-3CD1-4EC3-B292-FDEE069D9B02}" type="sibTrans" cxnId="{65E5AE5D-F0C5-472A-A928-8122B00B67CB}">
      <dgm:prSet/>
      <dgm:spPr/>
      <dgm:t>
        <a:bodyPr/>
        <a:lstStyle/>
        <a:p>
          <a:endParaRPr lang="ru-RU"/>
        </a:p>
      </dgm:t>
    </dgm:pt>
    <dgm:pt modelId="{39CDA1DC-1F6D-4132-890B-8CC83FBC2A2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007F9-AA52-4832-B995-FE6514832543}" type="parTrans" cxnId="{84FD458D-EB46-4320-895D-969561DD8D01}">
      <dgm:prSet/>
      <dgm:spPr/>
    </dgm:pt>
    <dgm:pt modelId="{239E03A7-54CD-4034-97E1-742FA2E58C69}" type="sibTrans" cxnId="{84FD458D-EB46-4320-895D-969561DD8D01}">
      <dgm:prSet/>
      <dgm:spPr/>
    </dgm:pt>
    <dgm:pt modelId="{FF7FB1C9-B945-4E20-AC41-8652ED726F7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3144E-D1DD-4038-8810-3F77C2FFE714}" type="parTrans" cxnId="{EEAE54FD-3BD5-4475-ADAA-40E1D9C0F238}">
      <dgm:prSet/>
      <dgm:spPr/>
    </dgm:pt>
    <dgm:pt modelId="{BFB3AA4C-57FA-491C-AB3A-DDE3EEFB3B76}" type="sibTrans" cxnId="{EEAE54FD-3BD5-4475-ADAA-40E1D9C0F238}">
      <dgm:prSet/>
      <dgm:spPr/>
    </dgm:pt>
    <dgm:pt modelId="{E00C502F-2846-4F02-9819-0DAB383DD614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B53E2-2423-45AB-9608-6129E58070A0}" type="parTrans" cxnId="{A6968A11-3FB1-4108-A6CD-EF498371A35B}">
      <dgm:prSet/>
      <dgm:spPr/>
    </dgm:pt>
    <dgm:pt modelId="{4E1C2918-EB37-41BA-8D04-2F13E668DB05}" type="sibTrans" cxnId="{A6968A11-3FB1-4108-A6CD-EF498371A35B}">
      <dgm:prSet/>
      <dgm:spPr/>
    </dgm:pt>
    <dgm:pt modelId="{DCC998E9-153A-4518-9EA5-6722C18C263C}" type="pres">
      <dgm:prSet presAssocID="{E2271319-01C0-4EA4-85D5-3107AA6B66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59EF6-1F06-44F4-BFAD-F6488689EF2E}" type="pres">
      <dgm:prSet presAssocID="{34296AF1-AFBE-4536-ABF0-F57D11ED9641}" presName="composite" presStyleCnt="0"/>
      <dgm:spPr/>
    </dgm:pt>
    <dgm:pt modelId="{9668F004-AD88-40E0-B3DF-7EABE8A941D5}" type="pres">
      <dgm:prSet presAssocID="{34296AF1-AFBE-4536-ABF0-F57D11ED96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7D2B5-3129-40FA-A57B-78C8D986564F}" type="pres">
      <dgm:prSet presAssocID="{34296AF1-AFBE-4536-ABF0-F57D11ED96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B6A06-95A0-4BBD-9304-33CA8FF8AE27}" type="pres">
      <dgm:prSet presAssocID="{4287E04C-3E77-428F-B90F-D41B40EB4B51}" presName="space" presStyleCnt="0"/>
      <dgm:spPr/>
    </dgm:pt>
    <dgm:pt modelId="{F8A6BE2A-9538-471E-A378-51C91AB3C405}" type="pres">
      <dgm:prSet presAssocID="{E0320F44-223E-4E91-A643-44BE54A2E269}" presName="composite" presStyleCnt="0"/>
      <dgm:spPr/>
    </dgm:pt>
    <dgm:pt modelId="{AB5E2E0A-3DEA-418E-9E03-D2BC84C1BEE4}" type="pres">
      <dgm:prSet presAssocID="{E0320F44-223E-4E91-A643-44BE54A2E2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3AA2-C75A-4462-95C0-C3C5B97BC16E}" type="pres">
      <dgm:prSet presAssocID="{E0320F44-223E-4E91-A643-44BE54A2E26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A7D60-1211-45A3-BD97-F405252B7D3E}" type="pres">
      <dgm:prSet presAssocID="{6E262265-5E8D-400E-846A-A2E075BE7211}" presName="space" presStyleCnt="0"/>
      <dgm:spPr/>
    </dgm:pt>
    <dgm:pt modelId="{0849036D-9943-4BE6-8849-A6F0BC42ABF9}" type="pres">
      <dgm:prSet presAssocID="{71BB15F4-ABA7-475D-84E8-0712E6E9A6AE}" presName="composite" presStyleCnt="0"/>
      <dgm:spPr/>
    </dgm:pt>
    <dgm:pt modelId="{600958D6-C02E-4BD7-ABA2-E460E6223BF3}" type="pres">
      <dgm:prSet presAssocID="{71BB15F4-ABA7-475D-84E8-0712E6E9A6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A4242-F184-4379-97D1-0F0B909FED76}" type="pres">
      <dgm:prSet presAssocID="{71BB15F4-ABA7-475D-84E8-0712E6E9A6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080EF-F93B-40C5-9774-C603AF90283A}" type="presOf" srcId="{5B42127B-2135-49F8-85B4-21183C550E0A}" destId="{3C693AA2-C75A-4462-95C0-C3C5B97BC16E}" srcOrd="0" destOrd="2" presId="urn:microsoft.com/office/officeart/2005/8/layout/hList1"/>
    <dgm:cxn modelId="{0F2C6C6A-0CBA-4643-976E-268647627D01}" type="presOf" srcId="{CEB79752-5196-45F8-B66D-CEE4BB9318A9}" destId="{3C693AA2-C75A-4462-95C0-C3C5B97BC16E}" srcOrd="0" destOrd="0" presId="urn:microsoft.com/office/officeart/2005/8/layout/hList1"/>
    <dgm:cxn modelId="{1BAE8505-2AC7-4B24-8325-36CC722DDC79}" srcId="{34296AF1-AFBE-4536-ABF0-F57D11ED9641}" destId="{3D589079-229D-4312-8166-83624810B570}" srcOrd="5" destOrd="0" parTransId="{B26CC06D-C106-4C66-AB10-14872DF3CF36}" sibTransId="{AB96FC65-342C-4B64-B951-E16D959A511D}"/>
    <dgm:cxn modelId="{7EFFCD9A-E52D-4A07-9601-846A4F4D2C17}" srcId="{34296AF1-AFBE-4536-ABF0-F57D11ED9641}" destId="{847C77CC-96C1-400D-8B8B-CECA94E559A3}" srcOrd="0" destOrd="0" parTransId="{5435039C-4F94-4F4A-B4CE-97A8AB84ED3C}" sibTransId="{37988DEE-590F-4274-B6B1-52468D8DF7F5}"/>
    <dgm:cxn modelId="{A395A2F8-3738-4C75-87ED-BA9644070752}" type="presOf" srcId="{5D97BA95-26CA-4630-8ECC-897C59F459A1}" destId="{B39A4242-F184-4379-97D1-0F0B909FED76}" srcOrd="0" destOrd="0" presId="urn:microsoft.com/office/officeart/2005/8/layout/hList1"/>
    <dgm:cxn modelId="{A7607A32-5C39-41C9-8D03-4910532DB9E5}" type="presOf" srcId="{E2271319-01C0-4EA4-85D5-3107AA6B66BF}" destId="{DCC998E9-153A-4518-9EA5-6722C18C263C}" srcOrd="0" destOrd="0" presId="urn:microsoft.com/office/officeart/2005/8/layout/hList1"/>
    <dgm:cxn modelId="{1CDB14CA-E4CA-4531-89FF-DA8D2C7CEC0C}" type="presOf" srcId="{59E0383A-977A-4295-9750-E1990AF4D8C2}" destId="{3C693AA2-C75A-4462-95C0-C3C5B97BC16E}" srcOrd="0" destOrd="6" presId="urn:microsoft.com/office/officeart/2005/8/layout/hList1"/>
    <dgm:cxn modelId="{F114CBF4-F8E9-4F08-BF94-6A547C919653}" type="presOf" srcId="{847C77CC-96C1-400D-8B8B-CECA94E559A3}" destId="{CDE7D2B5-3129-40FA-A57B-78C8D986564F}" srcOrd="0" destOrd="0" presId="urn:microsoft.com/office/officeart/2005/8/layout/hList1"/>
    <dgm:cxn modelId="{907CD175-BA0D-4E1B-9262-84057DB2A8DA}" type="presOf" srcId="{FF7FB1C9-B945-4E20-AC41-8652ED726F7F}" destId="{CDE7D2B5-3129-40FA-A57B-78C8D986564F}" srcOrd="0" destOrd="3" presId="urn:microsoft.com/office/officeart/2005/8/layout/hList1"/>
    <dgm:cxn modelId="{956A225F-8FB8-4F00-8B5B-72F9F71A781E}" srcId="{E0320F44-223E-4E91-A643-44BE54A2E269}" destId="{D35D5AF2-7473-4162-9F76-492823237128}" srcOrd="4" destOrd="0" parTransId="{77A75C45-A544-4EA4-A564-8EDEBFC9813E}" sibTransId="{D2F82C5C-AF67-486A-B491-26561A84A5FB}"/>
    <dgm:cxn modelId="{EEAE54FD-3BD5-4475-ADAA-40E1D9C0F238}" srcId="{34296AF1-AFBE-4536-ABF0-F57D11ED9641}" destId="{FF7FB1C9-B945-4E20-AC41-8652ED726F7F}" srcOrd="3" destOrd="0" parTransId="{FE03144E-D1DD-4038-8810-3F77C2FFE714}" sibTransId="{BFB3AA4C-57FA-491C-AB3A-DDE3EEFB3B76}"/>
    <dgm:cxn modelId="{AF0AAD93-CC37-48F9-BD48-51D434D0A5CC}" type="presOf" srcId="{01CFAEFC-0669-4608-AF6D-E048C77E3B7A}" destId="{3C693AA2-C75A-4462-95C0-C3C5B97BC16E}" srcOrd="0" destOrd="5" presId="urn:microsoft.com/office/officeart/2005/8/layout/hList1"/>
    <dgm:cxn modelId="{1C2F25D3-1430-4241-9767-C326823750D0}" srcId="{71BB15F4-ABA7-475D-84E8-0712E6E9A6AE}" destId="{5FE14925-6156-4E09-8DE4-55C7BA556B3D}" srcOrd="2" destOrd="0" parTransId="{A6EF6C97-467C-4902-97C2-DD848B7110B6}" sibTransId="{4C409272-EDF4-4FA2-B1FE-EEAE357E092F}"/>
    <dgm:cxn modelId="{058B1E09-23A6-4052-A727-F3DE9175CD12}" type="presOf" srcId="{D35D5AF2-7473-4162-9F76-492823237128}" destId="{3C693AA2-C75A-4462-95C0-C3C5B97BC16E}" srcOrd="0" destOrd="4" presId="urn:microsoft.com/office/officeart/2005/8/layout/hList1"/>
    <dgm:cxn modelId="{9A80233D-A511-4047-A65C-41AEE63891E7}" srcId="{34296AF1-AFBE-4536-ABF0-F57D11ED9641}" destId="{A7C333D3-C07E-4EEE-AB03-F1FE3B53F225}" srcOrd="4" destOrd="0" parTransId="{223DB4C8-E9C1-4D6C-BF79-AF9B099BE09B}" sibTransId="{E63A95FC-6E91-4083-B2D4-A3EAD6C43723}"/>
    <dgm:cxn modelId="{C55167B4-500B-4365-8DBE-F97FF4E1176A}" srcId="{E0320F44-223E-4E91-A643-44BE54A2E269}" destId="{8A71EF85-F7DC-4A30-89E7-14C8F2DE0A3E}" srcOrd="1" destOrd="0" parTransId="{B4D63DF4-3345-4517-B027-9762450C5100}" sibTransId="{1023C1C4-EE9B-42C9-97BD-D43F0C687F22}"/>
    <dgm:cxn modelId="{C2E7BB38-31DE-4B7D-BCBE-EBC70DBE64D4}" srcId="{E0320F44-223E-4E91-A643-44BE54A2E269}" destId="{CEB79752-5196-45F8-B66D-CEE4BB9318A9}" srcOrd="0" destOrd="0" parTransId="{A16AAEEA-1CBF-4CDB-B039-FAC8DCC73885}" sibTransId="{C2BC3BF5-5EEB-465B-A75E-6DF437A91DF7}"/>
    <dgm:cxn modelId="{84FD458D-EB46-4320-895D-969561DD8D01}" srcId="{34296AF1-AFBE-4536-ABF0-F57D11ED9641}" destId="{39CDA1DC-1F6D-4132-890B-8CC83FBC2A27}" srcOrd="1" destOrd="0" parTransId="{2F8007F9-AA52-4832-B995-FE6514832543}" sibTransId="{239E03A7-54CD-4034-97E1-742FA2E58C69}"/>
    <dgm:cxn modelId="{2B4814DA-38C0-4E83-82EA-4622E2C8D626}" srcId="{E2271319-01C0-4EA4-85D5-3107AA6B66BF}" destId="{E0320F44-223E-4E91-A643-44BE54A2E269}" srcOrd="1" destOrd="0" parTransId="{EBD10243-B794-4917-9662-D71D4E1E1C72}" sibTransId="{6E262265-5E8D-400E-846A-A2E075BE7211}"/>
    <dgm:cxn modelId="{9843FF43-B609-4715-BA4C-3F0A7BD45D24}" type="presOf" srcId="{7174BCB1-24DE-4750-859C-45C499DCCF6D}" destId="{3C693AA2-C75A-4462-95C0-C3C5B97BC16E}" srcOrd="0" destOrd="3" presId="urn:microsoft.com/office/officeart/2005/8/layout/hList1"/>
    <dgm:cxn modelId="{54E7F266-E010-4766-BDA4-C63AFA7C7FDD}" srcId="{E0320F44-223E-4E91-A643-44BE54A2E269}" destId="{01CFAEFC-0669-4608-AF6D-E048C77E3B7A}" srcOrd="5" destOrd="0" parTransId="{B14B11A3-BA34-4C33-856F-364E34B7839B}" sibTransId="{FBFED183-6BB3-4FF4-B0AA-A7EB000B2089}"/>
    <dgm:cxn modelId="{47548FA0-9255-4518-9F2E-80D63A9EBF56}" type="presOf" srcId="{E00C502F-2846-4F02-9819-0DAB383DD614}" destId="{B39A4242-F184-4379-97D1-0F0B909FED76}" srcOrd="0" destOrd="1" presId="urn:microsoft.com/office/officeart/2005/8/layout/hList1"/>
    <dgm:cxn modelId="{CF88FDAA-9797-42EF-B86D-C11693D2B0EA}" type="presOf" srcId="{34296AF1-AFBE-4536-ABF0-F57D11ED9641}" destId="{9668F004-AD88-40E0-B3DF-7EABE8A941D5}" srcOrd="0" destOrd="0" presId="urn:microsoft.com/office/officeart/2005/8/layout/hList1"/>
    <dgm:cxn modelId="{03465839-BF3D-4479-AEAC-7B521201B82D}" type="presOf" srcId="{0B7AEF6B-E774-49D8-8169-983C65B0736A}" destId="{CDE7D2B5-3129-40FA-A57B-78C8D986564F}" srcOrd="0" destOrd="2" presId="urn:microsoft.com/office/officeart/2005/8/layout/hList1"/>
    <dgm:cxn modelId="{29054502-98C9-4091-B8D3-064A941E38DD}" type="presOf" srcId="{C1EDFB3C-C54B-4005-ABCF-224E85156BA6}" destId="{B39A4242-F184-4379-97D1-0F0B909FED76}" srcOrd="0" destOrd="3" presId="urn:microsoft.com/office/officeart/2005/8/layout/hList1"/>
    <dgm:cxn modelId="{B00E0BFA-AACD-4277-9A4B-F017805B2637}" type="presOf" srcId="{A7C333D3-C07E-4EEE-AB03-F1FE3B53F225}" destId="{CDE7D2B5-3129-40FA-A57B-78C8D986564F}" srcOrd="0" destOrd="4" presId="urn:microsoft.com/office/officeart/2005/8/layout/hList1"/>
    <dgm:cxn modelId="{C6B9A8E7-94F5-47CA-BC5B-E40362A31C98}" srcId="{E2271319-01C0-4EA4-85D5-3107AA6B66BF}" destId="{71BB15F4-ABA7-475D-84E8-0712E6E9A6AE}" srcOrd="2" destOrd="0" parTransId="{FA128BF5-6A6B-4E34-AC89-06457175EF5E}" sibTransId="{A50ECFC3-55D6-4E3F-B8D0-E47F2C3304CB}"/>
    <dgm:cxn modelId="{DF9C0655-0122-46E7-87A6-5E2C0B9CFD51}" srcId="{E2271319-01C0-4EA4-85D5-3107AA6B66BF}" destId="{34296AF1-AFBE-4536-ABF0-F57D11ED9641}" srcOrd="0" destOrd="0" parTransId="{492D4180-15D1-44C0-9F0A-9C6BDDB9E2D5}" sibTransId="{4287E04C-3E77-428F-B90F-D41B40EB4B51}"/>
    <dgm:cxn modelId="{099CDE9D-529F-4D8F-8360-EEF8F88826AE}" type="presOf" srcId="{8A71EF85-F7DC-4A30-89E7-14C8F2DE0A3E}" destId="{3C693AA2-C75A-4462-95C0-C3C5B97BC16E}" srcOrd="0" destOrd="1" presId="urn:microsoft.com/office/officeart/2005/8/layout/hList1"/>
    <dgm:cxn modelId="{F9C8038F-1351-413F-91DB-B53A0365708C}" type="presOf" srcId="{71BB15F4-ABA7-475D-84E8-0712E6E9A6AE}" destId="{600958D6-C02E-4BD7-ABA2-E460E6223BF3}" srcOrd="0" destOrd="0" presId="urn:microsoft.com/office/officeart/2005/8/layout/hList1"/>
    <dgm:cxn modelId="{2C0581F3-A15D-46DE-AA6F-0377550DFD8C}" srcId="{E0320F44-223E-4E91-A643-44BE54A2E269}" destId="{7174BCB1-24DE-4750-859C-45C499DCCF6D}" srcOrd="3" destOrd="0" parTransId="{5CAB71EC-4774-45B7-9A14-FE1F53007661}" sibTransId="{AA9CDDBC-3C01-4C05-A597-B7056A8DCA5A}"/>
    <dgm:cxn modelId="{AB698168-0A74-43CE-9B62-C9BF51CDB4C8}" type="presOf" srcId="{39CDA1DC-1F6D-4132-890B-8CC83FBC2A27}" destId="{CDE7D2B5-3129-40FA-A57B-78C8D986564F}" srcOrd="0" destOrd="1" presId="urn:microsoft.com/office/officeart/2005/8/layout/hList1"/>
    <dgm:cxn modelId="{605D8158-C2EF-469A-A54D-2BCB91BC4B21}" srcId="{34296AF1-AFBE-4536-ABF0-F57D11ED9641}" destId="{0B7AEF6B-E774-49D8-8169-983C65B0736A}" srcOrd="2" destOrd="0" parTransId="{ABBCF1A6-4C65-4954-B03A-0C63DA4D0067}" sibTransId="{CA4DF343-7B7F-4E3F-8658-2ED0FE48EC75}"/>
    <dgm:cxn modelId="{174368DF-C776-4091-8A12-D8464AA74B11}" type="presOf" srcId="{3D589079-229D-4312-8166-83624810B570}" destId="{CDE7D2B5-3129-40FA-A57B-78C8D986564F}" srcOrd="0" destOrd="5" presId="urn:microsoft.com/office/officeart/2005/8/layout/hList1"/>
    <dgm:cxn modelId="{A6968A11-3FB1-4108-A6CD-EF498371A35B}" srcId="{71BB15F4-ABA7-475D-84E8-0712E6E9A6AE}" destId="{E00C502F-2846-4F02-9819-0DAB383DD614}" srcOrd="1" destOrd="0" parTransId="{D31B53E2-2423-45AB-9608-6129E58070A0}" sibTransId="{4E1C2918-EB37-41BA-8D04-2F13E668DB05}"/>
    <dgm:cxn modelId="{535F638D-18A6-4EBB-8ED9-91D7781A2D0D}" srcId="{E0320F44-223E-4E91-A643-44BE54A2E269}" destId="{5B42127B-2135-49F8-85B4-21183C550E0A}" srcOrd="2" destOrd="0" parTransId="{8F6E335A-AD55-4E13-AD60-7E3AC8C64E58}" sibTransId="{1D7DF5D7-7774-4508-8F74-34399542A0B0}"/>
    <dgm:cxn modelId="{026739A5-CCDC-434D-871C-C8BBE87A8E0C}" type="presOf" srcId="{5FE14925-6156-4E09-8DE4-55C7BA556B3D}" destId="{B39A4242-F184-4379-97D1-0F0B909FED76}" srcOrd="0" destOrd="2" presId="urn:microsoft.com/office/officeart/2005/8/layout/hList1"/>
    <dgm:cxn modelId="{3B3E5EDB-98AE-4DDA-9B62-16ACC85924BC}" srcId="{E0320F44-223E-4E91-A643-44BE54A2E269}" destId="{59E0383A-977A-4295-9750-E1990AF4D8C2}" srcOrd="6" destOrd="0" parTransId="{2E70E98B-6F03-4074-8E9C-8B8C73CCBDFD}" sibTransId="{125B48A8-0EA8-4FF5-9C70-4F8D143E8F5E}"/>
    <dgm:cxn modelId="{0DE80A61-B0B5-4FB4-8601-8A6CBF4204D8}" type="presOf" srcId="{E0320F44-223E-4E91-A643-44BE54A2E269}" destId="{AB5E2E0A-3DEA-418E-9E03-D2BC84C1BEE4}" srcOrd="0" destOrd="0" presId="urn:microsoft.com/office/officeart/2005/8/layout/hList1"/>
    <dgm:cxn modelId="{65E5AE5D-F0C5-472A-A928-8122B00B67CB}" srcId="{71BB15F4-ABA7-475D-84E8-0712E6E9A6AE}" destId="{C1EDFB3C-C54B-4005-ABCF-224E85156BA6}" srcOrd="3" destOrd="0" parTransId="{13D20754-E022-42EA-83C5-A17C07EFD186}" sibTransId="{5AF724C2-3CD1-4EC3-B292-FDEE069D9B02}"/>
    <dgm:cxn modelId="{B38E543F-CA98-405A-A625-6B9C648D2F66}" srcId="{71BB15F4-ABA7-475D-84E8-0712E6E9A6AE}" destId="{5D97BA95-26CA-4630-8ECC-897C59F459A1}" srcOrd="0" destOrd="0" parTransId="{41ED26E2-A83E-4977-A2F1-1A39073B1291}" sibTransId="{3D136BE2-A6C6-46B1-9387-CC65ADB9667F}"/>
    <dgm:cxn modelId="{26DED2F0-3A55-4E29-B399-16A05168695F}" type="presParOf" srcId="{DCC998E9-153A-4518-9EA5-6722C18C263C}" destId="{C5B59EF6-1F06-44F4-BFAD-F6488689EF2E}" srcOrd="0" destOrd="0" presId="urn:microsoft.com/office/officeart/2005/8/layout/hList1"/>
    <dgm:cxn modelId="{3D36304D-9E44-4131-AE11-8C05D3B84B6C}" type="presParOf" srcId="{C5B59EF6-1F06-44F4-BFAD-F6488689EF2E}" destId="{9668F004-AD88-40E0-B3DF-7EABE8A941D5}" srcOrd="0" destOrd="0" presId="urn:microsoft.com/office/officeart/2005/8/layout/hList1"/>
    <dgm:cxn modelId="{BE56CA9A-0A95-4D07-96FC-B13BF22F882C}" type="presParOf" srcId="{C5B59EF6-1F06-44F4-BFAD-F6488689EF2E}" destId="{CDE7D2B5-3129-40FA-A57B-78C8D986564F}" srcOrd="1" destOrd="0" presId="urn:microsoft.com/office/officeart/2005/8/layout/hList1"/>
    <dgm:cxn modelId="{DA1A40F0-CCFC-467A-8FE3-5F29A446FAAB}" type="presParOf" srcId="{DCC998E9-153A-4518-9EA5-6722C18C263C}" destId="{971B6A06-95A0-4BBD-9304-33CA8FF8AE27}" srcOrd="1" destOrd="0" presId="urn:microsoft.com/office/officeart/2005/8/layout/hList1"/>
    <dgm:cxn modelId="{281ECA28-892C-4DBD-8FBE-8166C07FE6CE}" type="presParOf" srcId="{DCC998E9-153A-4518-9EA5-6722C18C263C}" destId="{F8A6BE2A-9538-471E-A378-51C91AB3C405}" srcOrd="2" destOrd="0" presId="urn:microsoft.com/office/officeart/2005/8/layout/hList1"/>
    <dgm:cxn modelId="{4421AA11-51FD-4DAF-A5DF-618C25BE4B04}" type="presParOf" srcId="{F8A6BE2A-9538-471E-A378-51C91AB3C405}" destId="{AB5E2E0A-3DEA-418E-9E03-D2BC84C1BEE4}" srcOrd="0" destOrd="0" presId="urn:microsoft.com/office/officeart/2005/8/layout/hList1"/>
    <dgm:cxn modelId="{72D073D5-0E4F-4936-9764-3F5668889AFF}" type="presParOf" srcId="{F8A6BE2A-9538-471E-A378-51C91AB3C405}" destId="{3C693AA2-C75A-4462-95C0-C3C5B97BC16E}" srcOrd="1" destOrd="0" presId="urn:microsoft.com/office/officeart/2005/8/layout/hList1"/>
    <dgm:cxn modelId="{2179EDF6-216E-461A-A018-2F95B4078821}" type="presParOf" srcId="{DCC998E9-153A-4518-9EA5-6722C18C263C}" destId="{398A7D60-1211-45A3-BD97-F405252B7D3E}" srcOrd="3" destOrd="0" presId="urn:microsoft.com/office/officeart/2005/8/layout/hList1"/>
    <dgm:cxn modelId="{3485ADD4-3EB9-4300-AC76-79FC21EA1B12}" type="presParOf" srcId="{DCC998E9-153A-4518-9EA5-6722C18C263C}" destId="{0849036D-9943-4BE6-8849-A6F0BC42ABF9}" srcOrd="4" destOrd="0" presId="urn:microsoft.com/office/officeart/2005/8/layout/hList1"/>
    <dgm:cxn modelId="{38357527-7B0B-45CB-A4FE-F1F1A04F795A}" type="presParOf" srcId="{0849036D-9943-4BE6-8849-A6F0BC42ABF9}" destId="{600958D6-C02E-4BD7-ABA2-E460E6223BF3}" srcOrd="0" destOrd="0" presId="urn:microsoft.com/office/officeart/2005/8/layout/hList1"/>
    <dgm:cxn modelId="{B026218B-D2FB-4C8F-A247-26CBCC973AE2}" type="presParOf" srcId="{0849036D-9943-4BE6-8849-A6F0BC42ABF9}" destId="{B39A4242-F184-4379-97D1-0F0B909FED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7C744-97EE-4AAE-93B1-02FA3A53DB1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64B7D-FA3E-450F-B928-E4A3C8398060}">
      <dgm:prSet phldrT="[Текст]" custT="1"/>
      <dgm:spPr>
        <a:noFill/>
      </dgm:spPr>
      <dgm:t>
        <a:bodyPr/>
        <a:lstStyle/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10 муниципальных образований 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Кингисеппский район  + 241,1 млн. руб.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Кингисеппское городское поселение +163,1 млн. руб.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Опольевское сельское поселение + 20,8 млн. руб.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Усть-Лужское сельское поселение + 14,0 млн. руб.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Большелуцкое сельское поселение + 9,8 млн. рублей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Куземкинское, Котельское, Пустомержское,</a:t>
          </a:r>
        </a:p>
        <a:p>
          <a:pPr algn="l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Фалилеевское сельские поселения + 6,5 млн. руб. 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95436-D969-47B4-8446-9CEE44F6D67A}" type="parTrans" cxnId="{F7094338-77A5-4D6B-B670-77B105EAFCFF}">
      <dgm:prSet/>
      <dgm:spPr/>
      <dgm:t>
        <a:bodyPr/>
        <a:lstStyle/>
        <a:p>
          <a:endParaRPr lang="ru-RU" sz="1600" b="1"/>
        </a:p>
      </dgm:t>
    </dgm:pt>
    <dgm:pt modelId="{A2E1A4EE-5885-44A7-B5FB-06CEEB4F66AD}" type="sibTrans" cxnId="{F7094338-77A5-4D6B-B670-77B105EAFCFF}">
      <dgm:prSet/>
      <dgm:spPr/>
      <dgm:t>
        <a:bodyPr/>
        <a:lstStyle/>
        <a:p>
          <a:endParaRPr lang="ru-RU" sz="1600" b="1"/>
        </a:p>
      </dgm:t>
    </dgm:pt>
    <dgm:pt modelId="{FE7CFC62-7851-4173-946D-F12276BB52C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2 муниципальных образования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 «Город Ивангород»   (–)   6,0 млн. руб.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Вистинское сельское поселение  (– ) 6,4 млн. руб.</a:t>
          </a:r>
        </a:p>
        <a:p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4744B-4C3D-40C4-B7A0-B5572CA80486}" type="parTrans" cxnId="{8F158002-414E-443B-86E3-34DC115509DA}">
      <dgm:prSet/>
      <dgm:spPr/>
      <dgm:t>
        <a:bodyPr/>
        <a:lstStyle/>
        <a:p>
          <a:endParaRPr lang="ru-RU" sz="1600" b="1"/>
        </a:p>
      </dgm:t>
    </dgm:pt>
    <dgm:pt modelId="{3BAE0654-CBBA-44E9-BF1A-A9CDBECDB29D}" type="sibTrans" cxnId="{8F158002-414E-443B-86E3-34DC115509DA}">
      <dgm:prSet/>
      <dgm:spPr/>
      <dgm:t>
        <a:bodyPr/>
        <a:lstStyle/>
        <a:p>
          <a:endParaRPr lang="ru-RU" sz="1600" b="1"/>
        </a:p>
      </dgm:t>
    </dgm:pt>
    <dgm:pt modelId="{7ECC0EEF-FAFD-4A29-8F00-4B2988B51612}" type="pres">
      <dgm:prSet presAssocID="{0F27C744-97EE-4AAE-93B1-02FA3A53DB1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5AA59-EB5B-41F2-87A8-174F337AB398}" type="pres">
      <dgm:prSet presAssocID="{23D64B7D-FA3E-450F-B928-E4A3C8398060}" presName="upArrow" presStyleLbl="node1" presStyleIdx="0" presStyleCnt="2" custLinFactNeighborX="-13043" custLinFactNeighborY="-18571"/>
      <dgm:spPr>
        <a:solidFill>
          <a:srgbClr val="00B050"/>
        </a:solidFill>
      </dgm:spPr>
    </dgm:pt>
    <dgm:pt modelId="{16143BD9-055A-47DB-8811-22A264D78391}" type="pres">
      <dgm:prSet presAssocID="{23D64B7D-FA3E-450F-B928-E4A3C8398060}" presName="upArrowText" presStyleLbl="revTx" presStyleIdx="0" presStyleCnt="2" custScaleX="137688" custScaleY="111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40A71-AA7E-443D-BA4F-B29B087F4F3E}" type="pres">
      <dgm:prSet presAssocID="{FE7CFC62-7851-4173-946D-F12276BB52C7}" presName="downArrow" presStyleLbl="node1" presStyleIdx="1" presStyleCnt="2"/>
      <dgm:spPr>
        <a:solidFill>
          <a:srgbClr val="FF0000"/>
        </a:solidFill>
      </dgm:spPr>
    </dgm:pt>
    <dgm:pt modelId="{56456AD3-5F8F-4196-B248-B2A5C4BC6117}" type="pres">
      <dgm:prSet presAssocID="{FE7CFC62-7851-4173-946D-F12276BB52C7}" presName="downArrowText" presStyleLbl="revTx" presStyleIdx="1" presStyleCnt="2" custScaleX="110426" custScaleY="54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94338-77A5-4D6B-B670-77B105EAFCFF}" srcId="{0F27C744-97EE-4AAE-93B1-02FA3A53DB1B}" destId="{23D64B7D-FA3E-450F-B928-E4A3C8398060}" srcOrd="0" destOrd="0" parTransId="{FE395436-D969-47B4-8446-9CEE44F6D67A}" sibTransId="{A2E1A4EE-5885-44A7-B5FB-06CEEB4F66AD}"/>
    <dgm:cxn modelId="{4BD0F8EA-F8EE-4F55-8200-3F07BEA14D4E}" type="presOf" srcId="{23D64B7D-FA3E-450F-B928-E4A3C8398060}" destId="{16143BD9-055A-47DB-8811-22A264D78391}" srcOrd="0" destOrd="0" presId="urn:microsoft.com/office/officeart/2005/8/layout/arrow4"/>
    <dgm:cxn modelId="{4A8E67B1-54D9-46C4-B26B-61E9F44F6D1B}" type="presOf" srcId="{FE7CFC62-7851-4173-946D-F12276BB52C7}" destId="{56456AD3-5F8F-4196-B248-B2A5C4BC6117}" srcOrd="0" destOrd="0" presId="urn:microsoft.com/office/officeart/2005/8/layout/arrow4"/>
    <dgm:cxn modelId="{FE4736A3-09DB-4C17-B0A3-EEF719C59A56}" type="presOf" srcId="{0F27C744-97EE-4AAE-93B1-02FA3A53DB1B}" destId="{7ECC0EEF-FAFD-4A29-8F00-4B2988B51612}" srcOrd="0" destOrd="0" presId="urn:microsoft.com/office/officeart/2005/8/layout/arrow4"/>
    <dgm:cxn modelId="{8F158002-414E-443B-86E3-34DC115509DA}" srcId="{0F27C744-97EE-4AAE-93B1-02FA3A53DB1B}" destId="{FE7CFC62-7851-4173-946D-F12276BB52C7}" srcOrd="1" destOrd="0" parTransId="{AB24744B-4C3D-40C4-B7A0-B5572CA80486}" sibTransId="{3BAE0654-CBBA-44E9-BF1A-A9CDBECDB29D}"/>
    <dgm:cxn modelId="{5CFDB9B9-0C93-4EBA-9339-3DBB837ACBA3}" type="presParOf" srcId="{7ECC0EEF-FAFD-4A29-8F00-4B2988B51612}" destId="{6385AA59-EB5B-41F2-87A8-174F337AB398}" srcOrd="0" destOrd="0" presId="urn:microsoft.com/office/officeart/2005/8/layout/arrow4"/>
    <dgm:cxn modelId="{E3336704-F04D-42AC-99E7-7D09FAF08750}" type="presParOf" srcId="{7ECC0EEF-FAFD-4A29-8F00-4B2988B51612}" destId="{16143BD9-055A-47DB-8811-22A264D78391}" srcOrd="1" destOrd="0" presId="urn:microsoft.com/office/officeart/2005/8/layout/arrow4"/>
    <dgm:cxn modelId="{6A0B2F7F-89FF-491B-9495-22CACA4EFE45}" type="presParOf" srcId="{7ECC0EEF-FAFD-4A29-8F00-4B2988B51612}" destId="{6B140A71-AA7E-443D-BA4F-B29B087F4F3E}" srcOrd="2" destOrd="0" presId="urn:microsoft.com/office/officeart/2005/8/layout/arrow4"/>
    <dgm:cxn modelId="{1CB2E9A5-9B22-402E-80A0-71E36906563E}" type="presParOf" srcId="{7ECC0EEF-FAFD-4A29-8F00-4B2988B51612}" destId="{56456AD3-5F8F-4196-B248-B2A5C4BC611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0A19C-5C22-421B-8396-076BFDACFAE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0596E8-C90D-4478-A0E8-F7B81A875A3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  +  235,0 млн. руб.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3D1D6-7DFA-4FCA-AFE2-6F073402E6ED}" type="parTrans" cxnId="{D4C6A75A-8B41-48A4-995A-7C74F6E35313}">
      <dgm:prSet/>
      <dgm:spPr/>
      <dgm:t>
        <a:bodyPr/>
        <a:lstStyle/>
        <a:p>
          <a:endParaRPr lang="ru-RU"/>
        </a:p>
      </dgm:t>
    </dgm:pt>
    <dgm:pt modelId="{D04AD5F2-C7D5-4F1F-AC51-E1F9CDB0B040}" type="sibTrans" cxnId="{D4C6A75A-8B41-48A4-995A-7C74F6E35313}">
      <dgm:prSet/>
      <dgm:spPr/>
      <dgm:t>
        <a:bodyPr/>
        <a:lstStyle/>
        <a:p>
          <a:endParaRPr lang="ru-RU"/>
        </a:p>
      </dgm:t>
    </dgm:pt>
    <dgm:pt modelId="{6BB85669-84A8-4174-96BC-6CBD130E8AD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Кингисеппское городское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Поселение + 167,1 млн.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D5EF5-32BA-41BC-BFC9-16BFF95AA8EA}" type="parTrans" cxnId="{4FBEF936-F1EA-4B39-A899-B06B300B4CF2}">
      <dgm:prSet/>
      <dgm:spPr/>
      <dgm:t>
        <a:bodyPr/>
        <a:lstStyle/>
        <a:p>
          <a:endParaRPr lang="ru-RU"/>
        </a:p>
      </dgm:t>
    </dgm:pt>
    <dgm:pt modelId="{E1A6E174-1E8C-43D2-BCEB-F331FB4141C2}" type="sibTrans" cxnId="{4FBEF936-F1EA-4B39-A899-B06B300B4CF2}">
      <dgm:prSet/>
      <dgm:spPr/>
      <dgm:t>
        <a:bodyPr/>
        <a:lstStyle/>
        <a:p>
          <a:endParaRPr lang="ru-RU"/>
        </a:p>
      </dgm:t>
    </dgm:pt>
    <dgm:pt modelId="{36EBDF4F-01E1-460D-84E2-05AF824EDC9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Опольевское сельское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Поселение  + 13,7 млн. руб.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C498E-93A8-42FB-8D07-5C439AD935D4}" type="parTrans" cxnId="{8CED3558-AA09-4C5B-AB35-8EA656C29CAC}">
      <dgm:prSet/>
      <dgm:spPr/>
      <dgm:t>
        <a:bodyPr/>
        <a:lstStyle/>
        <a:p>
          <a:endParaRPr lang="ru-RU"/>
        </a:p>
      </dgm:t>
    </dgm:pt>
    <dgm:pt modelId="{AEA492D1-BF0C-457A-8770-5AD10619AAB0}" type="sibTrans" cxnId="{8CED3558-AA09-4C5B-AB35-8EA656C29CAC}">
      <dgm:prSet/>
      <dgm:spPr/>
      <dgm:t>
        <a:bodyPr/>
        <a:lstStyle/>
        <a:p>
          <a:endParaRPr lang="ru-RU"/>
        </a:p>
      </dgm:t>
    </dgm:pt>
    <dgm:pt modelId="{271B138E-B979-4F98-BFFA-0E49AA31261A}" type="pres">
      <dgm:prSet presAssocID="{FD40A19C-5C22-421B-8396-076BFDACF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C0C39-31EB-426C-9872-71E11DA20B93}" type="pres">
      <dgm:prSet presAssocID="{1A0596E8-C90D-4478-A0E8-F7B81A875A34}" presName="parentLin" presStyleCnt="0"/>
      <dgm:spPr/>
    </dgm:pt>
    <dgm:pt modelId="{E35A9419-BB65-4220-9AA1-EAFEF2B19518}" type="pres">
      <dgm:prSet presAssocID="{1A0596E8-C90D-4478-A0E8-F7B81A875A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865CD4-7861-4C31-A55D-7590AD84C845}" type="pres">
      <dgm:prSet presAssocID="{1A0596E8-C90D-4478-A0E8-F7B81A875A34}" presName="parentText" presStyleLbl="node1" presStyleIdx="0" presStyleCnt="3" custScaleX="157296" custScaleY="191325" custLinFactNeighborX="-61366" custLinFactNeighborY="-21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E4607-85DB-43D5-B66D-E32E580CAAF8}" type="pres">
      <dgm:prSet presAssocID="{1A0596E8-C90D-4478-A0E8-F7B81A875A34}" presName="negativeSpace" presStyleCnt="0"/>
      <dgm:spPr/>
    </dgm:pt>
    <dgm:pt modelId="{D224DB61-D475-4AB2-8564-61F6F6646525}" type="pres">
      <dgm:prSet presAssocID="{1A0596E8-C90D-4478-A0E8-F7B81A875A34}" presName="childText" presStyleLbl="conFgAcc1" presStyleIdx="0" presStyleCnt="3">
        <dgm:presLayoutVars>
          <dgm:bulletEnabled val="1"/>
        </dgm:presLayoutVars>
      </dgm:prSet>
      <dgm:spPr/>
    </dgm:pt>
    <dgm:pt modelId="{21B53C94-0FC3-486F-BE10-63F9CF81C374}" type="pres">
      <dgm:prSet presAssocID="{D04AD5F2-C7D5-4F1F-AC51-E1F9CDB0B040}" presName="spaceBetweenRectangles" presStyleCnt="0"/>
      <dgm:spPr/>
    </dgm:pt>
    <dgm:pt modelId="{6447284F-7426-4029-B962-51EA6401DCB0}" type="pres">
      <dgm:prSet presAssocID="{6BB85669-84A8-4174-96BC-6CBD130E8ADB}" presName="parentLin" presStyleCnt="0"/>
      <dgm:spPr/>
    </dgm:pt>
    <dgm:pt modelId="{CE182ECF-B99B-4196-8950-47AD75788783}" type="pres">
      <dgm:prSet presAssocID="{6BB85669-84A8-4174-96BC-6CBD130E8A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259F0C-6C2B-4CEE-B881-A04D7AD666FD}" type="pres">
      <dgm:prSet presAssocID="{6BB85669-84A8-4174-96BC-6CBD130E8ADB}" presName="parentText" presStyleLbl="node1" presStyleIdx="1" presStyleCnt="3" custScaleX="180600" custScaleY="189201" custLinFactNeighborX="-100000" custLinFactNeighborY="-5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431AA-4C4E-4A59-9B30-4F78F6DC91FD}" type="pres">
      <dgm:prSet presAssocID="{6BB85669-84A8-4174-96BC-6CBD130E8ADB}" presName="negativeSpace" presStyleCnt="0"/>
      <dgm:spPr/>
    </dgm:pt>
    <dgm:pt modelId="{9317A4B6-8C22-484C-881C-103532A43786}" type="pres">
      <dgm:prSet presAssocID="{6BB85669-84A8-4174-96BC-6CBD130E8ADB}" presName="childText" presStyleLbl="conFgAcc1" presStyleIdx="1" presStyleCnt="3">
        <dgm:presLayoutVars>
          <dgm:bulletEnabled val="1"/>
        </dgm:presLayoutVars>
      </dgm:prSet>
      <dgm:spPr/>
    </dgm:pt>
    <dgm:pt modelId="{95005791-F4BB-4AB0-AD6B-AA100CF7DBAE}" type="pres">
      <dgm:prSet presAssocID="{E1A6E174-1E8C-43D2-BCEB-F331FB4141C2}" presName="spaceBetweenRectangles" presStyleCnt="0"/>
      <dgm:spPr/>
    </dgm:pt>
    <dgm:pt modelId="{13D62A5A-3509-4020-815A-676DE96076BA}" type="pres">
      <dgm:prSet presAssocID="{36EBDF4F-01E1-460D-84E2-05AF824EDC97}" presName="parentLin" presStyleCnt="0"/>
      <dgm:spPr/>
    </dgm:pt>
    <dgm:pt modelId="{1BA825F2-9307-4EA7-9B49-BBF86E597272}" type="pres">
      <dgm:prSet presAssocID="{36EBDF4F-01E1-460D-84E2-05AF824EDC9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84C7A1-6757-46D0-9C7D-58448627CF2A}" type="pres">
      <dgm:prSet presAssocID="{36EBDF4F-01E1-460D-84E2-05AF824EDC97}" presName="parentText" presStyleLbl="node1" presStyleIdx="2" presStyleCnt="3" custScaleX="153019" custScaleY="199961" custLinFactNeighborX="-60646" custLinFactNeighborY="-85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F0A6-DA68-4EBF-8A63-6A87DDCB014E}" type="pres">
      <dgm:prSet presAssocID="{36EBDF4F-01E1-460D-84E2-05AF824EDC97}" presName="negativeSpace" presStyleCnt="0"/>
      <dgm:spPr/>
    </dgm:pt>
    <dgm:pt modelId="{DAE7FBE0-110F-4C8B-9A1C-053B56A6551B}" type="pres">
      <dgm:prSet presAssocID="{36EBDF4F-01E1-460D-84E2-05AF824EDC97}" presName="childText" presStyleLbl="conFgAcc1" presStyleIdx="2" presStyleCnt="3" custFlipVert="0" custFlipHor="1" custScaleX="82456" custScaleY="16902" custLinFactY="18243" custLinFactNeighborX="8772" custLinFactNeighborY="100000">
        <dgm:presLayoutVars>
          <dgm:bulletEnabled val="1"/>
        </dgm:presLayoutVars>
      </dgm:prSet>
      <dgm:spPr/>
    </dgm:pt>
  </dgm:ptLst>
  <dgm:cxnLst>
    <dgm:cxn modelId="{8CED3558-AA09-4C5B-AB35-8EA656C29CAC}" srcId="{FD40A19C-5C22-421B-8396-076BFDACFAE8}" destId="{36EBDF4F-01E1-460D-84E2-05AF824EDC97}" srcOrd="2" destOrd="0" parTransId="{E16C498E-93A8-42FB-8D07-5C439AD935D4}" sibTransId="{AEA492D1-BF0C-457A-8770-5AD10619AAB0}"/>
    <dgm:cxn modelId="{53645ED9-FFFE-4A37-A5A1-2D9980C9BF38}" type="presOf" srcId="{6BB85669-84A8-4174-96BC-6CBD130E8ADB}" destId="{CE182ECF-B99B-4196-8950-47AD75788783}" srcOrd="0" destOrd="0" presId="urn:microsoft.com/office/officeart/2005/8/layout/list1"/>
    <dgm:cxn modelId="{110464A3-1D82-4B72-8673-1FA9EF21BEA2}" type="presOf" srcId="{1A0596E8-C90D-4478-A0E8-F7B81A875A34}" destId="{E35A9419-BB65-4220-9AA1-EAFEF2B19518}" srcOrd="0" destOrd="0" presId="urn:microsoft.com/office/officeart/2005/8/layout/list1"/>
    <dgm:cxn modelId="{4FBEF936-F1EA-4B39-A899-B06B300B4CF2}" srcId="{FD40A19C-5C22-421B-8396-076BFDACFAE8}" destId="{6BB85669-84A8-4174-96BC-6CBD130E8ADB}" srcOrd="1" destOrd="0" parTransId="{D6AD5EF5-32BA-41BC-BFC9-16BFF95AA8EA}" sibTransId="{E1A6E174-1E8C-43D2-BCEB-F331FB4141C2}"/>
    <dgm:cxn modelId="{48A3F791-5103-4318-B976-0D196790194B}" type="presOf" srcId="{36EBDF4F-01E1-460D-84E2-05AF824EDC97}" destId="{F184C7A1-6757-46D0-9C7D-58448627CF2A}" srcOrd="1" destOrd="0" presId="urn:microsoft.com/office/officeart/2005/8/layout/list1"/>
    <dgm:cxn modelId="{BEA71650-5FD1-48CB-AB83-41A697E4B3C4}" type="presOf" srcId="{36EBDF4F-01E1-460D-84E2-05AF824EDC97}" destId="{1BA825F2-9307-4EA7-9B49-BBF86E597272}" srcOrd="0" destOrd="0" presId="urn:microsoft.com/office/officeart/2005/8/layout/list1"/>
    <dgm:cxn modelId="{DA8D50B5-BC7E-4723-A42C-87C69336A187}" type="presOf" srcId="{6BB85669-84A8-4174-96BC-6CBD130E8ADB}" destId="{C6259F0C-6C2B-4CEE-B881-A04D7AD666FD}" srcOrd="1" destOrd="0" presId="urn:microsoft.com/office/officeart/2005/8/layout/list1"/>
    <dgm:cxn modelId="{7BD1C4B9-5357-4B93-A917-109462416AA4}" type="presOf" srcId="{1A0596E8-C90D-4478-A0E8-F7B81A875A34}" destId="{BD865CD4-7861-4C31-A55D-7590AD84C845}" srcOrd="1" destOrd="0" presId="urn:microsoft.com/office/officeart/2005/8/layout/list1"/>
    <dgm:cxn modelId="{8492442E-7586-45F0-9943-E62DFB1EB56A}" type="presOf" srcId="{FD40A19C-5C22-421B-8396-076BFDACFAE8}" destId="{271B138E-B979-4F98-BFFA-0E49AA31261A}" srcOrd="0" destOrd="0" presId="urn:microsoft.com/office/officeart/2005/8/layout/list1"/>
    <dgm:cxn modelId="{D4C6A75A-8B41-48A4-995A-7C74F6E35313}" srcId="{FD40A19C-5C22-421B-8396-076BFDACFAE8}" destId="{1A0596E8-C90D-4478-A0E8-F7B81A875A34}" srcOrd="0" destOrd="0" parTransId="{4033D1D6-7DFA-4FCA-AFE2-6F073402E6ED}" sibTransId="{D04AD5F2-C7D5-4F1F-AC51-E1F9CDB0B040}"/>
    <dgm:cxn modelId="{19BA903C-7C32-47A2-B9F9-2DD2DAA45A85}" type="presParOf" srcId="{271B138E-B979-4F98-BFFA-0E49AA31261A}" destId="{4C1C0C39-31EB-426C-9872-71E11DA20B93}" srcOrd="0" destOrd="0" presId="urn:microsoft.com/office/officeart/2005/8/layout/list1"/>
    <dgm:cxn modelId="{DD147804-5037-4EBD-A114-F5D31146F324}" type="presParOf" srcId="{4C1C0C39-31EB-426C-9872-71E11DA20B93}" destId="{E35A9419-BB65-4220-9AA1-EAFEF2B19518}" srcOrd="0" destOrd="0" presId="urn:microsoft.com/office/officeart/2005/8/layout/list1"/>
    <dgm:cxn modelId="{6B65FCD5-A43E-47E8-BFE6-BE60CF3DE2D0}" type="presParOf" srcId="{4C1C0C39-31EB-426C-9872-71E11DA20B93}" destId="{BD865CD4-7861-4C31-A55D-7590AD84C845}" srcOrd="1" destOrd="0" presId="urn:microsoft.com/office/officeart/2005/8/layout/list1"/>
    <dgm:cxn modelId="{82C6079A-9884-4929-9121-8C08AFB7A88A}" type="presParOf" srcId="{271B138E-B979-4F98-BFFA-0E49AA31261A}" destId="{0EBE4607-85DB-43D5-B66D-E32E580CAAF8}" srcOrd="1" destOrd="0" presId="urn:microsoft.com/office/officeart/2005/8/layout/list1"/>
    <dgm:cxn modelId="{738A8BF7-8F02-44C6-B838-C8DD9DD7D7FC}" type="presParOf" srcId="{271B138E-B979-4F98-BFFA-0E49AA31261A}" destId="{D224DB61-D475-4AB2-8564-61F6F6646525}" srcOrd="2" destOrd="0" presId="urn:microsoft.com/office/officeart/2005/8/layout/list1"/>
    <dgm:cxn modelId="{0FA42781-CE6B-4A1B-97D8-CB5645F0C12F}" type="presParOf" srcId="{271B138E-B979-4F98-BFFA-0E49AA31261A}" destId="{21B53C94-0FC3-486F-BE10-63F9CF81C374}" srcOrd="3" destOrd="0" presId="urn:microsoft.com/office/officeart/2005/8/layout/list1"/>
    <dgm:cxn modelId="{4700E1FC-048F-42E7-B5A4-2C3F8F76A05A}" type="presParOf" srcId="{271B138E-B979-4F98-BFFA-0E49AA31261A}" destId="{6447284F-7426-4029-B962-51EA6401DCB0}" srcOrd="4" destOrd="0" presId="urn:microsoft.com/office/officeart/2005/8/layout/list1"/>
    <dgm:cxn modelId="{2873DDCE-7242-4BD2-AC59-9DB94728924A}" type="presParOf" srcId="{6447284F-7426-4029-B962-51EA6401DCB0}" destId="{CE182ECF-B99B-4196-8950-47AD75788783}" srcOrd="0" destOrd="0" presId="urn:microsoft.com/office/officeart/2005/8/layout/list1"/>
    <dgm:cxn modelId="{0F79E2D7-977E-4075-9193-4B462746EDAC}" type="presParOf" srcId="{6447284F-7426-4029-B962-51EA6401DCB0}" destId="{C6259F0C-6C2B-4CEE-B881-A04D7AD666FD}" srcOrd="1" destOrd="0" presId="urn:microsoft.com/office/officeart/2005/8/layout/list1"/>
    <dgm:cxn modelId="{1F82C4D1-DAAB-4B54-861A-62F472C85C1A}" type="presParOf" srcId="{271B138E-B979-4F98-BFFA-0E49AA31261A}" destId="{206431AA-4C4E-4A59-9B30-4F78F6DC91FD}" srcOrd="5" destOrd="0" presId="urn:microsoft.com/office/officeart/2005/8/layout/list1"/>
    <dgm:cxn modelId="{83F49143-618F-4FF4-9F0E-FC81E0477061}" type="presParOf" srcId="{271B138E-B979-4F98-BFFA-0E49AA31261A}" destId="{9317A4B6-8C22-484C-881C-103532A43786}" srcOrd="6" destOrd="0" presId="urn:microsoft.com/office/officeart/2005/8/layout/list1"/>
    <dgm:cxn modelId="{7D7BF7B5-44D1-47B5-B416-F6F4A17D8D65}" type="presParOf" srcId="{271B138E-B979-4F98-BFFA-0E49AA31261A}" destId="{95005791-F4BB-4AB0-AD6B-AA100CF7DBAE}" srcOrd="7" destOrd="0" presId="urn:microsoft.com/office/officeart/2005/8/layout/list1"/>
    <dgm:cxn modelId="{4F7050B0-3B26-401E-B9FF-1D0D58B7CB0B}" type="presParOf" srcId="{271B138E-B979-4F98-BFFA-0E49AA31261A}" destId="{13D62A5A-3509-4020-815A-676DE96076BA}" srcOrd="8" destOrd="0" presId="urn:microsoft.com/office/officeart/2005/8/layout/list1"/>
    <dgm:cxn modelId="{1560BB0E-CF8F-4ED8-9FFE-A8295508F146}" type="presParOf" srcId="{13D62A5A-3509-4020-815A-676DE96076BA}" destId="{1BA825F2-9307-4EA7-9B49-BBF86E597272}" srcOrd="0" destOrd="0" presId="urn:microsoft.com/office/officeart/2005/8/layout/list1"/>
    <dgm:cxn modelId="{047E04DC-C0BA-4DC6-824B-771ED15D29C1}" type="presParOf" srcId="{13D62A5A-3509-4020-815A-676DE96076BA}" destId="{F184C7A1-6757-46D0-9C7D-58448627CF2A}" srcOrd="1" destOrd="0" presId="urn:microsoft.com/office/officeart/2005/8/layout/list1"/>
    <dgm:cxn modelId="{F9127107-B0BE-4A9A-A3C2-1A5B6DBCD6CC}" type="presParOf" srcId="{271B138E-B979-4F98-BFFA-0E49AA31261A}" destId="{0B64F0A6-DA68-4EBF-8A63-6A87DDCB014E}" srcOrd="9" destOrd="0" presId="urn:microsoft.com/office/officeart/2005/8/layout/list1"/>
    <dgm:cxn modelId="{55AC87B5-1B48-40D1-9AE8-873AE85BC9BA}" type="presParOf" srcId="{271B138E-B979-4F98-BFFA-0E49AA31261A}" destId="{DAE7FBE0-110F-4C8B-9A1C-053B56A655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F004-AD88-40E0-B3DF-7EABE8A941D5}">
      <dsp:nvSpPr>
        <dsp:cNvPr id="0" name=""/>
        <dsp:cNvSpPr/>
      </dsp:nvSpPr>
      <dsp:spPr>
        <a:xfrm>
          <a:off x="2571" y="76791"/>
          <a:ext cx="2507456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" y="76791"/>
        <a:ext cx="2507456" cy="518400"/>
      </dsp:txXfrm>
    </dsp:sp>
    <dsp:sp modelId="{CDE7D2B5-3129-40FA-A57B-78C8D986564F}">
      <dsp:nvSpPr>
        <dsp:cNvPr id="0" name=""/>
        <dsp:cNvSpPr/>
      </dsp:nvSpPr>
      <dsp:spPr>
        <a:xfrm>
          <a:off x="2571" y="595191"/>
          <a:ext cx="2507456" cy="3853980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Кингисеппский район – 102,3%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Опольевское СП – 125,8%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Большелуцкое  СП – 115,3%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1" y="595191"/>
        <a:ext cx="2507456" cy="3853980"/>
      </dsp:txXfrm>
    </dsp:sp>
    <dsp:sp modelId="{AB5E2E0A-3DEA-418E-9E03-D2BC84C1BEE4}">
      <dsp:nvSpPr>
        <dsp:cNvPr id="0" name=""/>
        <dsp:cNvSpPr/>
      </dsp:nvSpPr>
      <dsp:spPr>
        <a:xfrm>
          <a:off x="2861071" y="76791"/>
          <a:ext cx="2507456" cy="518400"/>
        </a:xfrm>
        <a:prstGeom prst="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2700" cap="rnd" cmpd="sng" algn="ctr">
          <a:solidFill>
            <a:schemeClr val="accent5">
              <a:hueOff val="10077129"/>
              <a:satOff val="-4709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– 99 %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1071" y="76791"/>
        <a:ext cx="2507456" cy="518400"/>
      </dsp:txXfrm>
    </dsp:sp>
    <dsp:sp modelId="{3C693AA2-C75A-4462-95C0-C3C5B97BC16E}">
      <dsp:nvSpPr>
        <dsp:cNvPr id="0" name=""/>
        <dsp:cNvSpPr/>
      </dsp:nvSpPr>
      <dsp:spPr>
        <a:xfrm>
          <a:off x="2861071" y="595191"/>
          <a:ext cx="2507456" cy="3853980"/>
        </a:xfrm>
        <a:prstGeom prst="rect">
          <a:avLst/>
        </a:prstGeom>
        <a:solidFill>
          <a:schemeClr val="accent5">
            <a:tint val="40000"/>
            <a:alpha val="90000"/>
            <a:hueOff val="10367925"/>
            <a:satOff val="-13722"/>
            <a:lumOff val="-1278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10367925"/>
              <a:satOff val="-13722"/>
              <a:lumOff val="-1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Кингисеппское ГП – 95,6%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Пустомержское СП – 99%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Усть-Лужское СП – 99%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Вистинское СП – 95,8%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Котельское  СП – 96,4%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Куземкинское  СП– 98,3%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 «Город Ивангород» – 98,5%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1071" y="595191"/>
        <a:ext cx="2507456" cy="3853980"/>
      </dsp:txXfrm>
    </dsp:sp>
    <dsp:sp modelId="{600958D6-C02E-4BD7-ABA2-E460E6223BF3}">
      <dsp:nvSpPr>
        <dsp:cNvPr id="0" name=""/>
        <dsp:cNvSpPr/>
      </dsp:nvSpPr>
      <dsp:spPr>
        <a:xfrm>
          <a:off x="5719571" y="76791"/>
          <a:ext cx="2507456" cy="518400"/>
        </a:xfrm>
        <a:prstGeom prst="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2700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Менее 95%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9571" y="76791"/>
        <a:ext cx="2507456" cy="518400"/>
      </dsp:txXfrm>
    </dsp:sp>
    <dsp:sp modelId="{B39A4242-F184-4379-97D1-0F0B909FED76}">
      <dsp:nvSpPr>
        <dsp:cNvPr id="0" name=""/>
        <dsp:cNvSpPr/>
      </dsp:nvSpPr>
      <dsp:spPr>
        <a:xfrm>
          <a:off x="5719571" y="595191"/>
          <a:ext cx="2507456" cy="3853980"/>
        </a:xfrm>
        <a:prstGeom prst="rect">
          <a:avLst/>
        </a:prstGeom>
        <a:solidFill>
          <a:schemeClr val="accent5">
            <a:tint val="40000"/>
            <a:alpha val="90000"/>
            <a:hueOff val="20735850"/>
            <a:satOff val="-27444"/>
            <a:lumOff val="-255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20735850"/>
              <a:satOff val="-27444"/>
              <a:lumOff val="-2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Фалилеевское  СП– 94,4%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Нежновское СП– 89,6%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9571" y="595191"/>
        <a:ext cx="2507456" cy="385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AA59-EB5B-41F2-87A8-174F337AB398}">
      <dsp:nvSpPr>
        <dsp:cNvPr id="0" name=""/>
        <dsp:cNvSpPr/>
      </dsp:nvSpPr>
      <dsp:spPr>
        <a:xfrm>
          <a:off x="-117328" y="0"/>
          <a:ext cx="2756466" cy="2384904"/>
        </a:xfrm>
        <a:prstGeom prst="upArrow">
          <a:avLst/>
        </a:prstGeom>
        <a:solidFill>
          <a:srgbClr val="00B05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3BD9-055A-47DB-8811-22A264D78391}">
      <dsp:nvSpPr>
        <dsp:cNvPr id="0" name=""/>
        <dsp:cNvSpPr/>
      </dsp:nvSpPr>
      <dsp:spPr>
        <a:xfrm>
          <a:off x="1840377" y="-67689"/>
          <a:ext cx="6440548" cy="2655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10 муниципальных образований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Кингисеппский район  + 241,1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Кингисеппское городское поселение +163,1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Опольевское сельское поселение + 20,8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Усть-Лужское сельское поселение + 14,0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Большелуцкое сельское поселение + 9,8 млн. рублей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Куземкинское, Котельское, Пустомержское,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Фалилеевское сельские поселения + 6,5 млн. руб. 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377" y="-67689"/>
        <a:ext cx="6440548" cy="2655663"/>
      </dsp:txXfrm>
    </dsp:sp>
    <dsp:sp modelId="{6B140A71-AA7E-443D-BA4F-B29B087F4F3E}">
      <dsp:nvSpPr>
        <dsp:cNvPr id="0" name=""/>
        <dsp:cNvSpPr/>
      </dsp:nvSpPr>
      <dsp:spPr>
        <a:xfrm>
          <a:off x="709611" y="2651336"/>
          <a:ext cx="2756466" cy="2384904"/>
        </a:xfrm>
        <a:prstGeom prst="downArrow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56AD3-5F8F-4196-B248-B2A5C4BC6117}">
      <dsp:nvSpPr>
        <dsp:cNvPr id="0" name=""/>
        <dsp:cNvSpPr/>
      </dsp:nvSpPr>
      <dsp:spPr>
        <a:xfrm>
          <a:off x="3304926" y="3198553"/>
          <a:ext cx="5165330" cy="129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2 муниципальных образования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 «Город Ивангород»   (–)   6,0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Вистинское сельское поселение  (– ) 6,4 млн. руб.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926" y="3198553"/>
        <a:ext cx="5165330" cy="1290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4DB61-D475-4AB2-8564-61F6F6646525}">
      <dsp:nvSpPr>
        <dsp:cNvPr id="0" name=""/>
        <dsp:cNvSpPr/>
      </dsp:nvSpPr>
      <dsp:spPr>
        <a:xfrm>
          <a:off x="0" y="880009"/>
          <a:ext cx="41044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65CD4-7861-4C31-A55D-7590AD84C845}">
      <dsp:nvSpPr>
        <dsp:cNvPr id="0" name=""/>
        <dsp:cNvSpPr/>
      </dsp:nvSpPr>
      <dsp:spPr>
        <a:xfrm>
          <a:off x="68833" y="0"/>
          <a:ext cx="3923495" cy="1073103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  +  235,0 млн. руб.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218" y="52385"/>
        <a:ext cx="3818725" cy="968333"/>
      </dsp:txXfrm>
    </dsp:sp>
    <dsp:sp modelId="{9317A4B6-8C22-484C-881C-103532A43786}">
      <dsp:nvSpPr>
        <dsp:cNvPr id="0" name=""/>
        <dsp:cNvSpPr/>
      </dsp:nvSpPr>
      <dsp:spPr>
        <a:xfrm>
          <a:off x="0" y="2242160"/>
          <a:ext cx="41044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9F0C-6C2B-4CEE-B881-A04D7AD666FD}">
      <dsp:nvSpPr>
        <dsp:cNvPr id="0" name=""/>
        <dsp:cNvSpPr/>
      </dsp:nvSpPr>
      <dsp:spPr>
        <a:xfrm>
          <a:off x="0" y="1127293"/>
          <a:ext cx="3947379" cy="1061190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Кингисеппское городское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Поселение + 167,1 млн. руб.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03" y="1179096"/>
        <a:ext cx="3843773" cy="957584"/>
      </dsp:txXfrm>
    </dsp:sp>
    <dsp:sp modelId="{DAE7FBE0-110F-4C8B-9A1C-053B56A6551B}">
      <dsp:nvSpPr>
        <dsp:cNvPr id="0" name=""/>
        <dsp:cNvSpPr/>
      </dsp:nvSpPr>
      <dsp:spPr>
        <a:xfrm flipH="1">
          <a:off x="360042" y="3951521"/>
          <a:ext cx="3384370" cy="80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4C7A1-6757-46D0-9C7D-58448627CF2A}">
      <dsp:nvSpPr>
        <dsp:cNvPr id="0" name=""/>
        <dsp:cNvSpPr/>
      </dsp:nvSpPr>
      <dsp:spPr>
        <a:xfrm>
          <a:off x="72008" y="2343430"/>
          <a:ext cx="3919853" cy="1121541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Опольевское сельское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Поселение  + 13,7 млн. руб.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757" y="2398179"/>
        <a:ext cx="3810355" cy="101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0.64583</cdr:x>
      <cdr:y>0</cdr:y>
    </cdr:from>
    <cdr:to>
      <cdr:x>0.84583</cdr:x>
      <cdr:y>0.33333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5275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55BE94-0232-402D-959A-3C4B58154DD7}" type="datetimeFigureOut">
              <a:rPr lang="ru-RU"/>
              <a:pPr/>
              <a:t>10.10.2019</a:t>
            </a:fld>
            <a:endParaRPr lang="ru-RU"/>
          </a:p>
        </p:txBody>
      </p:sp>
      <p:sp>
        <p:nvSpPr>
          <p:cNvPr id="2052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</p:sp>
      <p:sp>
        <p:nvSpPr>
          <p:cNvPr id="2053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0ED125-A0E8-4587-B2E0-4B6C355336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46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0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6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6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7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2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5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9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05A6-25F6-41DF-BB20-C6F057482D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7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3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20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47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47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32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51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73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8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08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56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34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34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58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641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8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987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393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87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15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98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987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64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64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3472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74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74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0029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76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76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6053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78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78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2483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80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80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7844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82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82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6274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84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84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2638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86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86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9431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88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88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8692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88227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90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90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382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92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92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2896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94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94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4704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91741-1F40-45F7-A1F6-A60659D79FFE}" type="slidenum">
              <a:rPr lang="ru-RU" smtClean="0"/>
              <a:pPr/>
              <a:t>95</a:t>
            </a:fld>
            <a:endParaRPr lang="ru-RU" smtClean="0"/>
          </a:p>
        </p:txBody>
      </p:sp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1E1482-F100-431F-89F9-408AF088BF98}" type="slidenum">
              <a:rPr lang="ru-RU" sz="1200">
                <a:latin typeface="+mn-lt"/>
              </a:rPr>
              <a:pPr algn="r">
                <a:defRPr/>
              </a:pPr>
              <a:t>95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88328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ED125-A0E8-4587-B2E0-4B6C355336CF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5319-5124-4DC3-A8D2-8C0DDC43BDE6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B50-AF53-4C6E-9F2B-419FECA5D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29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3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10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29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1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603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463E-2E7C-4B60-A7C8-3B3A3A3EB48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BEEF-EB4B-4E88-A357-6E66C34A0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66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6062-725D-4D1F-A8E3-D2723297437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BEB-B9AD-4E4E-A6D0-6080A1C8B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1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CA7B-4B52-4B27-B97E-BBBFC5533698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E0BC-70E2-4663-97A0-2DBB7B8FE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2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92D1-4EA9-4EFF-9600-7E414C25B318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04A1-7A9C-4274-B583-98CE1B8A2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6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8613-BA98-414F-AFAD-1392925CB49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98C4-D128-494F-A281-96EEFEBFF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65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6BE7-57FD-4AD5-A15C-5C01AACAFCC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034F-D802-4882-BD93-AC070C2F7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5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5983-E9DA-44BF-B4B0-8B53D5B857F1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53BB-4CA8-45D6-B641-851907F43A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8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F258-F9BD-4912-BFD1-48193DD3846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1182-B949-4265-BFB2-E269D1784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9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F102-4BFF-4B29-9BC4-4897CC62EE68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02E3-F3EA-4CC3-A006-546099553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2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1096-2DAB-414D-A368-39124DAAF03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3DD9-15FE-4832-B0A1-C71E4A9DD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0926A9-6F2B-4E46-9E7B-3CDD6B0102C5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689C2F-ACFC-4CCD-B32F-B62D4DD9E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98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10" Type="http://schemas.openxmlformats.org/officeDocument/2006/relationships/image" Target="../media/image155.jpe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jpeg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jpeg"/><Relationship Id="rId5" Type="http://schemas.openxmlformats.org/officeDocument/2006/relationships/image" Target="../media/image193.jpeg"/><Relationship Id="rId4" Type="http://schemas.openxmlformats.org/officeDocument/2006/relationships/image" Target="../media/image1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6047010"/>
            <a:ext cx="8538592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Кингисеппского муниципального района 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508164"/>
            <a:ext cx="9144000" cy="4492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МО «Кингисеппский муниципальный район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4624"/>
            <a:ext cx="9173379" cy="6264696"/>
          </a:xfrm>
          <a:prstGeom prst="rect">
            <a:avLst/>
          </a:prstGeom>
        </p:spPr>
      </p:pic>
      <p:pic>
        <p:nvPicPr>
          <p:cNvPr id="1026" name="Picture 2" descr="C:\Users\Marina.Ivanitskaya.KINGRAY\Desktop\gerb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14197"/>
            <a:ext cx="971316" cy="12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6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Экономика и инвестиции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7823">
            <a:off x="374851" y="1004190"/>
            <a:ext cx="4269500" cy="320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7106">
            <a:off x="4245739" y="997141"/>
            <a:ext cx="461725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6034">
            <a:off x="4228657" y="3564011"/>
            <a:ext cx="4570937" cy="30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6563">
            <a:off x="-35450" y="3865745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671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713">
            <a:off x="165046" y="873458"/>
            <a:ext cx="3970759" cy="29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623">
            <a:off x="1835344" y="3946755"/>
            <a:ext cx="4947001" cy="277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Сельское хозяйство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5916">
            <a:off x="4412361" y="849934"/>
            <a:ext cx="4617913" cy="307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218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Сельское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36712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Игорь Бушуев - победитель областного конкурса операторов машинного доения (племенной завод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Агро-Балт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8933">
            <a:off x="5004742" y="1244899"/>
            <a:ext cx="33337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7418">
            <a:off x="5674924" y="3887341"/>
            <a:ext cx="33337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585">
            <a:off x="2495846" y="4106952"/>
            <a:ext cx="33337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1356">
            <a:off x="545466" y="2503986"/>
            <a:ext cx="44577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629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Сельское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80836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Малые формы хозяйствования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птицеводство, овцеводство,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мясное животноводство, пчеловодство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38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фермерских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хозяйств,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тысяч ЛПХ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na.Ivanitskaya.KINGRAY\Desktop\1446471868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3251">
            <a:off x="474780" y="3198414"/>
            <a:ext cx="3424207" cy="2251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na.Ivanitskaya.KINGRAY\Desktop\for sale BSN boxs bees 0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7753">
            <a:off x="4582841" y="3293299"/>
            <a:ext cx="4101448" cy="272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71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Поддержка малого и среднего бизнеса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ina.Ivanitskaya.KINGRAY\Desktop\DSC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9698">
            <a:off x="5885395" y="4438892"/>
            <a:ext cx="3213176" cy="202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92211"/>
              </p:ext>
            </p:extLst>
          </p:nvPr>
        </p:nvGraphicFramePr>
        <p:xfrm>
          <a:off x="734367" y="815504"/>
          <a:ext cx="8067669" cy="41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49795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Кингисеппский район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по сумме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субсидирования,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количеству субъектов, получивших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2055416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897128"/>
              </p:ext>
            </p:extLst>
          </p:nvPr>
        </p:nvGraphicFramePr>
        <p:xfrm>
          <a:off x="467544" y="908720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975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кономика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83856"/>
              </p:ext>
            </p:extLst>
          </p:nvPr>
        </p:nvGraphicFramePr>
        <p:xfrm>
          <a:off x="251520" y="908720"/>
          <a:ext cx="869135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833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660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Исполнение бюджетов 2016 год</a:t>
            </a:r>
          </a:p>
        </p:txBody>
      </p:sp>
    </p:spTree>
    <p:extLst>
      <p:ext uri="{BB962C8B-B14F-4D97-AF65-F5344CB8AC3E}">
        <p14:creationId xmlns:p14="http://schemas.microsoft.com/office/powerpoint/2010/main" val="384628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6175317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3951359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доходам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950699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5229" y="1628800"/>
            <a:ext cx="4029844" cy="95778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составили 1 599,5 Млн. Руб.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759033" cy="8640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100 % поступления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58688" y="3284984"/>
            <a:ext cx="3956705" cy="3149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Опольевское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177,4%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Усть-Лужское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126,4%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Большелуцкое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117,4%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Кингисеппский район – 107,3%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Кингисеппское городское поселение -  103,7%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328460"/>
              </p:ext>
            </p:extLst>
          </p:nvPr>
        </p:nvGraphicFramePr>
        <p:xfrm>
          <a:off x="577846" y="2492896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13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Экономика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215037"/>
              </p:ext>
            </p:extLst>
          </p:nvPr>
        </p:nvGraphicFramePr>
        <p:xfrm>
          <a:off x="611560" y="980728"/>
          <a:ext cx="833131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113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70942"/>
              </p:ext>
            </p:extLst>
          </p:nvPr>
        </p:nvGraphicFramePr>
        <p:xfrm>
          <a:off x="251520" y="1193850"/>
          <a:ext cx="486003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874680"/>
              </p:ext>
            </p:extLst>
          </p:nvPr>
        </p:nvGraphicFramePr>
        <p:xfrm>
          <a:off x="3686337" y="1196536"/>
          <a:ext cx="5256533" cy="566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69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собственных доходов бюджета района и поселений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33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937195"/>
              </p:ext>
            </p:extLst>
          </p:nvPr>
        </p:nvGraphicFramePr>
        <p:xfrm>
          <a:off x="395536" y="155679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собственных доходов муниципальных образований (без учета целевых МБТ)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76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74097964"/>
              </p:ext>
            </p:extLst>
          </p:nvPr>
        </p:nvGraphicFramePr>
        <p:xfrm>
          <a:off x="755576" y="1340768"/>
          <a:ext cx="4464496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  <a:p>
            <a:pPr lvl="0"/>
            <a:endParaRPr lang="ru-RU"/>
          </a:p>
          <a:p>
            <a:pPr lvl="0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33362844"/>
              </p:ext>
            </p:extLst>
          </p:nvPr>
        </p:nvGraphicFramePr>
        <p:xfrm>
          <a:off x="4854678" y="1844824"/>
          <a:ext cx="4104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9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964285"/>
              </p:ext>
            </p:extLst>
          </p:nvPr>
        </p:nvGraphicFramePr>
        <p:xfrm>
          <a:off x="-180528" y="2060848"/>
          <a:ext cx="93245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в бюджеты поселений целевых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межбюджетных трансфертов из бюджета Ленинградской области и Кингисеппского района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37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01281"/>
              </p:ext>
            </p:extLst>
          </p:nvPr>
        </p:nvGraphicFramePr>
        <p:xfrm>
          <a:off x="323528" y="980728"/>
          <a:ext cx="8229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 бюджета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43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210596"/>
              </p:ext>
            </p:extLst>
          </p:nvPr>
        </p:nvGraphicFramePr>
        <p:xfrm>
          <a:off x="755576" y="1556793"/>
          <a:ext cx="7848872" cy="528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9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Кингисеппского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за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09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283762"/>
              </p:ext>
            </p:extLst>
          </p:nvPr>
        </p:nvGraphicFramePr>
        <p:xfrm>
          <a:off x="539552" y="1193851"/>
          <a:ext cx="8136904" cy="53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исполнения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12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817240"/>
              </p:ext>
            </p:extLst>
          </p:nvPr>
        </p:nvGraphicFramePr>
        <p:xfrm>
          <a:off x="539551" y="1268760"/>
          <a:ext cx="7920881" cy="546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69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района за 2016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1953,2 млн. рублей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05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496790"/>
              </p:ext>
            </p:extLst>
          </p:nvPr>
        </p:nvGraphicFramePr>
        <p:xfrm>
          <a:off x="0" y="1193850"/>
          <a:ext cx="9144000" cy="566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9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поселениям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бюджета района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26615"/>
              </p:ext>
            </p:extLst>
          </p:nvPr>
        </p:nvGraphicFramePr>
        <p:xfrm>
          <a:off x="827584" y="476672"/>
          <a:ext cx="73448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кономика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078239"/>
              </p:ext>
            </p:extLst>
          </p:nvPr>
        </p:nvGraphicFramePr>
        <p:xfrm>
          <a:off x="395536" y="836712"/>
          <a:ext cx="854733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134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45855"/>
            <a:ext cx="8691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закупок: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ремонтные работы;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приобретение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квартир для детей-сирот и детей, оставшихся без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попечения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родителей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муниципальных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нужд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D:\Болдырева Марина\Документы\фото к мероприятиям\фото к мероприятиям 2017\шАХМАТНЫЙ КЛУБ\6F2rahzqY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9536">
            <a:off x="4910732" y="3626660"/>
            <a:ext cx="413420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олдырева Марина\Документы\фото к мероприятиям\фото к мероприятиям 2016\вручение ключей\SAM_48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2">
            <a:off x="3483008" y="2249455"/>
            <a:ext cx="3854278" cy="2169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na.Ivanitskaya.KINGRAY\Desktop\Черновик доклада\фото поселения\фото Пустомержское\IMG_01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515">
            <a:off x="154112" y="370335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16741"/>
            <a:ext cx="3559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имуществом и землей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07860"/>
              </p:ext>
            </p:extLst>
          </p:nvPr>
        </p:nvGraphicFramePr>
        <p:xfrm>
          <a:off x="755576" y="0"/>
          <a:ext cx="7848872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501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Управление имуществом и землей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539552" y="827638"/>
            <a:ext cx="8147248" cy="52985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 3" panose="05040102010807070707" pitchFamily="18" charset="2"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Поступило в консолидированный бюджет </a:t>
            </a:r>
          </a:p>
          <a:p>
            <a:pPr algn="ctr" fontAlgn="auto">
              <a:buFont typeface="Wingdings 3" panose="05040102010807070707" pitchFamily="18" charset="2"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 «Кингисеппский муниципальный район» </a:t>
            </a:r>
          </a:p>
          <a:p>
            <a:pPr algn="ctr" fontAlgn="auto">
              <a:buFont typeface="Wingdings 3" panose="05040102010807070707" pitchFamily="18" charset="2"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-исковой работы</a:t>
            </a:r>
          </a:p>
          <a:p>
            <a:pPr fontAlgn="auto"/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34461"/>
              </p:ext>
            </p:extLst>
          </p:nvPr>
        </p:nvGraphicFramePr>
        <p:xfrm>
          <a:off x="900058" y="2420888"/>
          <a:ext cx="7560374" cy="3999572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77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млн руб.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5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 млн руб.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5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 млн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5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 млн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 млн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0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 млн.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 млн.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30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780">
            <a:off x="113713" y="3672541"/>
            <a:ext cx="3810000" cy="254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310">
            <a:off x="2699742" y="4283747"/>
            <a:ext cx="3794906" cy="257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471">
            <a:off x="5309405" y="3881391"/>
            <a:ext cx="3775365" cy="251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Социально-экономическое партнерство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1706-0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811">
            <a:off x="283369" y="965611"/>
            <a:ext cx="4111575" cy="2729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706-0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573">
            <a:off x="4528957" y="1242108"/>
            <a:ext cx="3896759" cy="2587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Социально-экономическое партнёрство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679338" cy="5714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Обладатели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- 2012 год: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«Ростерминалуголь», ООО «ПГ «Фосфорит», ЗАПО «ЭФЭСК», ООО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СИБУР-Портэнерго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ООО «НОВАТЭК – Усть-Луга»;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год: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Финнранта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Строй» и ООО «ПГ «Фосфорит»;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ЗАО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СибРосьПереработка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- 2015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ФПГ "РОССТРО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–партнеры: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Фосфорит», «НОВАТЭК»,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Ростерминалуголь», «РОССТРО»,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Усть-Лужский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контейнерный терминал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Универсальный перегрузочный терминал»,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Полипласт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Северо-Запад», «МВ Кингисепп»,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Перегрузочный пункт», «Сибур-Портэнерго»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многие другие.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63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335381"/>
              </p:ext>
            </p:extLst>
          </p:nvPr>
        </p:nvGraphicFramePr>
        <p:xfrm>
          <a:off x="395536" y="1134212"/>
          <a:ext cx="4248472" cy="560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9696"/>
              </p:ext>
            </p:extLst>
          </p:nvPr>
        </p:nvGraphicFramePr>
        <p:xfrm>
          <a:off x="4572000" y="1193850"/>
          <a:ext cx="4104456" cy="540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г.Кингисеппа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9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968025"/>
              </p:ext>
            </p:extLst>
          </p:nvPr>
        </p:nvGraphicFramePr>
        <p:xfrm>
          <a:off x="539552" y="2062216"/>
          <a:ext cx="460851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0032" y="191683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2016 году безвозмездные поступления составили в сумме 79,9 млн. рублей, из них:</a:t>
            </a:r>
          </a:p>
          <a:p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– 32,7 млн. руб.;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ремонты дорог – 21,8 млн. руб.;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безаварийная работа объектов водоснабжения и водоотведения – 19,2 млн. руб.;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для ГДК – 12,0 млн. руб.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69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межбюджетных трансфертов из федерального, областного и районного бюджетов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3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115">
            <a:off x="4766946" y="596536"/>
            <a:ext cx="3170619" cy="436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111">
            <a:off x="805474" y="727562"/>
            <a:ext cx="2841964" cy="386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Marina.Ivanitskaya.KINGRAY\Desktop\16-04-6410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5617">
            <a:off x="540141" y="4313750"/>
            <a:ext cx="4139952" cy="2328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.Ivanitskaya.KINGRAY\Desktop\Черновик доклада\фото поселения\фото Пустомержское\IMG_01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225">
            <a:off x="5421731" y="4195659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Градостроительство и архитектура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1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согласование и утверждение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       Ленинградской области: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генеральных планов: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Усть-Лужского,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Генпланы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Вистинского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Куземкинского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Большелуцкого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Опольевского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сельских поселений;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землепользования и застройки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Кингисеппа,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Вистинского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Опольевского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Куземкинского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сельских поселений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8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Градостроительство и архитектура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232 РАЗРЕШЕНИЯ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жилые дома                    -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общественного назначения         -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производственного назначения -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 РАЗРЕШЕНИЙ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ВВОД объектов в эксплуатацию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них:   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жилые многоквартирные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4 жилых 3-х этажных дома на 76  квартир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общей площадью 5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 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общественного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-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наиболее  значимые: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 в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Вистино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ул. Фабричной - 1300кв.м.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(«РОССТРО»);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АБК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Вистино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ООО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Олтон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плюс»);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торговли  в г. Кингисеппе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(общей площадью 1830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производственного назначения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9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наиболее  значимые :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птицеферама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Фалилеево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выращиванию и производству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мяса    индейки (ООО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«Агрокомплекс»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Домашово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спиртохранилище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Ополье (ООО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«Гермес»);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МТП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«Усть-Луга» 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«РОСТЕРМИНАЛУГОЛЬ»)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8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олдырева Марина\Документы\фото к мероприятиям\фото порт  Усть-Луга\0_1a3dc9_7b5f2739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814">
            <a:off x="5671436" y="4398239"/>
            <a:ext cx="3384376" cy="215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Грузооборот морского торгового порта Усть-Луга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Болдырева Марина\Документы\фото к мероприятиям\фото порт  Усть-Луга\0_1a3dca_80d604d6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356">
            <a:off x="6804248" y="1556792"/>
            <a:ext cx="2251564" cy="318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Болдырева Марина\Документы\фото к мероприятиям\фото порт  Усть-Луга\0_1a3dcb_b72367ff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356">
            <a:off x="467544" y="1443863"/>
            <a:ext cx="2088232" cy="312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Болдырева Марина\Документы\фото к мероприятиям\фото порт  Усть-Луга\0_1a3dd2_b6fab178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356">
            <a:off x="3027005" y="3374033"/>
            <a:ext cx="3600400" cy="239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Болдырева Марина\Документы\фото к мероприятиям\фото порт  Усть-Луга\0_18d34a_6733d375_or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814">
            <a:off x="3059832" y="1484784"/>
            <a:ext cx="3534747" cy="225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Болдырева Марина\Документы\фото к мероприятиям\фото порт  Усть-Луга\0_18d353_b66d2eaf_orig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814">
            <a:off x="484550" y="4362423"/>
            <a:ext cx="3338140" cy="222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71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Введены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курируемые  Комитетом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Госархстройнадзора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Межрайонной инспекции ФНС России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пр. К.Маркса,39;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зданий ООО «ПГ «Фосфорит»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ул. Воскова;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административно-медицинского центра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ул.Воровского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д.18а;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производственно-складские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в порту 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промплощадке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Фосфорит»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C:\Users\Студия\Desktop\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715" y="4768226"/>
            <a:ext cx="3608561" cy="207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5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СТРОИТЕЛЬСТВО и ВВОД ЖИЛЬЯ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району введено 38,6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тыс.кв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 из них:</a:t>
            </a: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многоквартирные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-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25, 17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-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квартир,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остальное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ИЖС -  13,43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строительства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многоквартирных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жилых дома:</a:t>
            </a: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Кингисепп</a:t>
            </a:r>
            <a:endParaRPr lang="ru-RU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«Петро-Инвест» 1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«Новый Ямбург» 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стадии строительства 2 из 4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«ФИНРАНТА  СТРОЙ»  - 6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«ПГ «Фосфорит» - 2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«Строительная компания 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-Строй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«ТАРАФОРМ»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жилых домов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п.Усть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-Луга</a:t>
            </a:r>
            <a:endParaRPr lang="ru-RU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ПортЖилСтрой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-3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ПитерСтройКомплект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- 2 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 Пограничное управление ФСБ РФ по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ЛО - 1  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г.Ивангород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Строй Сервис» 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7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028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Бесплатное предоставление земельных участков (105 –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Предоставление  земельных участков для ИЖС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76107883"/>
              </p:ext>
            </p:extLst>
          </p:nvPr>
        </p:nvGraphicFramePr>
        <p:xfrm>
          <a:off x="1291760" y="1340768"/>
          <a:ext cx="7024656" cy="49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5501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264">
            <a:off x="-33926" y="2377484"/>
            <a:ext cx="3764012" cy="283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Жилищный вопрос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1753">
            <a:off x="6267810" y="1334168"/>
            <a:ext cx="2775936" cy="416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Болдырева Марина\Документы\фото к мероприятиям\фото к мероприятиям 2016\вручение ключей\SAM_48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909">
            <a:off x="2483768" y="1131944"/>
            <a:ext cx="4546805" cy="255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Болдырева Марина\Документы\фото к мероприятиям\фото к мероприятиям 2016\вручение ключей\SAM_48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9937">
            <a:off x="2721433" y="4242513"/>
            <a:ext cx="4071474" cy="229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12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532">
            <a:off x="140708" y="943903"/>
            <a:ext cx="4404893" cy="220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Жилищный вопрос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95" y="3555058"/>
            <a:ext cx="45243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452" y="1700808"/>
            <a:ext cx="4122548" cy="41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1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ЖКХ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068">
            <a:off x="2627784" y="1268760"/>
            <a:ext cx="4055548" cy="324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6864">
            <a:off x="5378982" y="3356992"/>
            <a:ext cx="3563888" cy="297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077">
            <a:off x="323528" y="3373620"/>
            <a:ext cx="4273667" cy="310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65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ЖКХ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Энергосбережение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121">
            <a:off x="498683" y="2118348"/>
            <a:ext cx="3688451" cy="245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5269" y="1344220"/>
            <a:ext cx="8691350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Автоматизированная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управления освещением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обеспечивает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контроль и диагностику светодиодных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светильников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269" y="4797327"/>
            <a:ext cx="8717599" cy="11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района подключены к единому модулю информационных систем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136708"/>
            <a:ext cx="3744416" cy="321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19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Дорожный вопрос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19"/>
            <a:ext cx="8475326" cy="336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Выполнено дорожных работ на общую сумму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57,2 млн. руб.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протяженность отремонтированных дорог – 12 км</a:t>
            </a:r>
            <a:endParaRPr lang="ru-RU" b="1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содержание – 77 млн. руб.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arina.Ivanitskaya.KINGRAY\Desktop\Черновик доклада\фото поселения\верные фото Большелуцкое\42-оз\после 42-оз 11 проезд за ЦСДК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9381">
            <a:off x="3085027" y="437361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ina.Ivanitskaya.KINGRAY\Desktop\Черновик доклада\фото поселения\верные фото Ополье\ремонт дорог 2016\дорога после ремонта Контракт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5970">
            <a:off x="5459036" y="1902189"/>
            <a:ext cx="3719221" cy="2789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ina.Ivanitskaya.KINGRAY\Desktop\Черновик доклада\фото поселения\верные фото Пустомержи\фотографии  дорога д.Б.Пустомержа\ТЕЛЕФОН 11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6433">
            <a:off x="6195139" y="3531610"/>
            <a:ext cx="2376264" cy="312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arina.Ivanitskaya.KINGRAY\Desktop\Черновик доклада\фото поселения\верные фото Пустомержи\фотографии  дорога д.Б.Пустомержа\ТЕЛЕФОН 11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129">
            <a:off x="411453" y="2334042"/>
            <a:ext cx="3312368" cy="4040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73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19"/>
            <a:ext cx="8475326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u="sng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Marina.Ivanitskaya.KINGRAY\Desktop\Черновик доклада\фото поселения\верные фото Ополье\ремонт системы теплоснабжения в пос. Алексеевка и дер. Ополье\20161122_141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113">
            <a:off x="368069" y="1026052"/>
            <a:ext cx="4273414" cy="240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ina.Ivanitskaya.KINGRAY\Desktop\Черновик доклада\фото поселения\верные фото Ополье\ремонт системы теплоснабжения в пос. Алексеевка и дер. Ополье\20161220_1519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0772">
            <a:off x="5737788" y="904497"/>
            <a:ext cx="3152948" cy="445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ina.Ivanitskaya.KINGRAY\Desktop\Черновик доклада\фото поселения\верные фото Ополье\ремонт системы теплоснабжения в пос. Алексеевка и дер. Ополье\20161110_1455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076">
            <a:off x="397587" y="3308883"/>
            <a:ext cx="6156176" cy="346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16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7544" y="548680"/>
            <a:ext cx="6769869" cy="9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100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% выпускников успешно прошли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ГИА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выпускника имеют по 100 баллов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ЕГЭ</a:t>
            </a:r>
          </a:p>
          <a:p>
            <a:pPr eaLnBrk="1" hangingPunct="1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Медаль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за успехи в учении – 51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выпускник</a:t>
            </a:r>
          </a:p>
          <a:p>
            <a:pPr eaLnBrk="1" hangingPunct="1">
              <a:buFont typeface="Arial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6" name="Picture 5" descr="Картинки по запросу кингисепп егэ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1457">
            <a:off x="138329" y="1555014"/>
            <a:ext cx="5000625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Картинки по запросу кингисепп медалист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3236">
            <a:off x="3857625" y="4572000"/>
            <a:ext cx="500062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9" descr="Картинки по запросу кингисепп медалист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156">
            <a:off x="214313" y="4773613"/>
            <a:ext cx="3500437" cy="175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1" descr="Картинки по запросу кингисепп егэ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6519">
            <a:off x="5292725" y="2143125"/>
            <a:ext cx="35147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58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ina.Ivanitskaya.KINGRAY\Desktop\evrodisk64e45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5930">
            <a:off x="7023748" y="4844792"/>
            <a:ext cx="1709936" cy="170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.Ivanitskaya.KINGRAY\Desktop\dsc_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5930">
            <a:off x="2843748" y="4574282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na.Ivanitskaya.KINGRAY\Desktop\staker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848">
            <a:off x="395536" y="3803977"/>
            <a:ext cx="2664955" cy="2001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ina.Ivanitskaya.KINGRAY\Desktop\5055hug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1545">
            <a:off x="5364088" y="329721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ina.Ivanitskaya.KINGRAY\Desktop\949_big_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1545">
            <a:off x="1118721" y="1611941"/>
            <a:ext cx="3240360" cy="2150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ina.Ivanitskaya.KINGRAY\Desktop\422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5930">
            <a:off x="5075273" y="1369086"/>
            <a:ext cx="3625629" cy="24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89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Укрепление материально-технической базы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G:\2016\2016.02.26_Открытие_ДС-1_Кингисепп\IMG_4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144">
            <a:off x="531666" y="875031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для альбома Школа-2025\Фото для альбома Школа-2025\Фото_Школа-2025\Фото_Школа-2025\Школа-территория_здоровья\IMG_02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7055">
            <a:off x="4783932" y="875031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Фото для альбома Школа-2025\Фото для альбома Школа-2025\Фото_Школа-2025\Фото_Школа-2025\Школа_2025\IMG_11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171">
            <a:off x="4711124" y="3701185"/>
            <a:ext cx="3852862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Фото для альбома Школа-2025\Фото для альбома Школа-2025\Фото_Школа-2025\Фото_Школа-2025\Школа_2025\IMG_02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7824">
            <a:off x="724430" y="3583583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74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Учебная и внеурочная деятельность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9" name="Picture 4" descr="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5876925"/>
            <a:ext cx="7867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" y="981075"/>
            <a:ext cx="8159750" cy="458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850" y="1125538"/>
            <a:ext cx="3095625" cy="1295400"/>
          </a:xfrm>
          <a:prstGeom prst="rect">
            <a:avLst/>
          </a:prstGeom>
          <a:solidFill>
            <a:srgbClr val="CCE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ШКОЛА-ТЕХНОПАРК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КУДРОВО»</a:t>
            </a:r>
          </a:p>
        </p:txBody>
      </p:sp>
    </p:spTree>
    <p:extLst>
      <p:ext uri="{BB962C8B-B14F-4D97-AF65-F5344CB8AC3E}">
        <p14:creationId xmlns:p14="http://schemas.microsoft.com/office/powerpoint/2010/main" val="2740017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Охрана здоровья детей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6096" y="620688"/>
            <a:ext cx="836874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Муниципальный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загородный лагерь «Бригантина» – 4 млн.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руб.;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Совокупный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бюджет района на летнюю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кампанию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– 21 млн.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руб.;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4" name="Picture 5" descr="img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114">
            <a:off x="233363" y="178593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" descr="https://komitet.kngcit.ru/images/documents/deyatelnost/letnyaya_rabota/lager_brigantina/img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307">
            <a:off x="4662488" y="1785938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9" descr="https://komitet.kngcit.ru/images/documents/deyatelnost/letnyaya_rabota/lager_brigantina/img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7332">
            <a:off x="4303322" y="3960222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1" descr="https://komitet.kngcit.ru/images/documents/deyatelnost/letnyaya_rabota/itogi/04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4352">
            <a:off x="590550" y="4643438"/>
            <a:ext cx="3008313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1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67833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При приеме заявлений в 1-е классы </a:t>
            </a:r>
          </a:p>
          <a:p>
            <a:pPr algn="r" eaLnBrk="1" hangingPunct="1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используется  информационная система 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Электронные услуги в сфере образования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7" descr="Картинки по запросу госуслу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916">
            <a:off x="63834" y="3882116"/>
            <a:ext cx="7920037" cy="264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8" descr="G:\2015\2015.09.01\2015.09.01_Линейка_КСОШ-4_Пинчук\IMG_42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2551">
            <a:off x="5300177" y="135017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0" descr="Картинки по запросу зачисление в детский сад через госуслуг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515">
            <a:off x="336550" y="1304397"/>
            <a:ext cx="3429000" cy="2278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2" descr="Картинки по запросу госуслуги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0308">
            <a:off x="6556902" y="3577662"/>
            <a:ext cx="2571750" cy="192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Картинки по запросу госуслуги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6251">
            <a:off x="3643313" y="17859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96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2183904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3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 социальной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населения </a:t>
            </a:r>
          </a:p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государственных  услуг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27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граждан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533400" y="4267200"/>
            <a:ext cx="2362200" cy="1998663"/>
          </a:xfrm>
          <a:prstGeom prst="rect">
            <a:avLst/>
          </a:prstGeom>
          <a:gradFill rotWithShape="1">
            <a:gsLst>
              <a:gs pos="0">
                <a:srgbClr val="33CCCC">
                  <a:gamma/>
                  <a:shade val="55686"/>
                  <a:invGamma/>
                </a:srgbClr>
              </a:gs>
              <a:gs pos="50000">
                <a:srgbClr val="33CCCC">
                  <a:alpha val="59000"/>
                </a:srgbClr>
              </a:gs>
              <a:gs pos="100000">
                <a:srgbClr val="33CCCC">
                  <a:gamma/>
                  <a:shade val="55686"/>
                  <a:invGamma/>
                </a:srgbClr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143000" y="6172200"/>
            <a:ext cx="1099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429000" y="3733800"/>
            <a:ext cx="2438400" cy="2495550"/>
          </a:xfrm>
          <a:prstGeom prst="rect">
            <a:avLst/>
          </a:prstGeom>
          <a:gradFill rotWithShape="1">
            <a:gsLst>
              <a:gs pos="0">
                <a:srgbClr val="009A00"/>
              </a:gs>
              <a:gs pos="50000">
                <a:srgbClr val="008000">
                  <a:alpha val="53000"/>
                </a:srgbClr>
              </a:gs>
              <a:gs pos="100000">
                <a:srgbClr val="009A00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cs typeface="Arial" charset="0"/>
            </a:endParaRP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>
            <a:off x="6400800" y="3733800"/>
            <a:ext cx="457200" cy="24384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4038600" y="6172200"/>
            <a:ext cx="1099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6608763" y="4722297"/>
            <a:ext cx="2535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5%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457200" y="41910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41548 услуг</a:t>
            </a:r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3505200" y="3733800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Оказано 43354 услуги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 тысяч человек)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0060" y="332656"/>
            <a:ext cx="8892480" cy="5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Социальная защита населения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19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 animBg="1"/>
      <p:bldP spid="162825" grpId="0" animBg="1"/>
      <p:bldP spid="1628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260667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 «Одно окно» </a:t>
            </a:r>
          </a:p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социальной защиты населения </a:t>
            </a:r>
          </a:p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2016 году принято </a:t>
            </a:r>
          </a:p>
          <a:p>
            <a:pPr algn="ctr">
              <a:buFont typeface="Wingdings 3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14,5 тысяч человек  </a:t>
            </a:r>
          </a:p>
          <a:p>
            <a:pPr algn="ctr">
              <a:buFont typeface="Wingdings 3" pitchFamily="18" charset="2"/>
              <a:buNone/>
            </a:pP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2015 году </a:t>
            </a: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около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тысяч человек)</a:t>
            </a:r>
          </a:p>
          <a:p>
            <a:pPr algn="ctr">
              <a:buFont typeface="Wingdings 3" pitchFamily="18" charset="2"/>
              <a:buNone/>
            </a:pP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09600" y="3810000"/>
            <a:ext cx="2362200" cy="1998663"/>
          </a:xfrm>
          <a:prstGeom prst="rect">
            <a:avLst/>
          </a:prstGeom>
          <a:gradFill rotWithShape="1">
            <a:gsLst>
              <a:gs pos="0">
                <a:srgbClr val="33CCCC">
                  <a:gamma/>
                  <a:shade val="55686"/>
                  <a:invGamma/>
                </a:srgbClr>
              </a:gs>
              <a:gs pos="50000">
                <a:srgbClr val="33CCCC">
                  <a:alpha val="59000"/>
                </a:srgbClr>
              </a:gs>
              <a:gs pos="100000">
                <a:srgbClr val="33CCCC">
                  <a:gamma/>
                  <a:shade val="55686"/>
                  <a:invGamma/>
                </a:srgbClr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505200" y="3276600"/>
            <a:ext cx="2438400" cy="2495550"/>
          </a:xfrm>
          <a:prstGeom prst="rect">
            <a:avLst/>
          </a:prstGeom>
          <a:gradFill rotWithShape="1">
            <a:gsLst>
              <a:gs pos="0">
                <a:srgbClr val="009A00"/>
              </a:gs>
              <a:gs pos="50000">
                <a:srgbClr val="008000">
                  <a:alpha val="53000"/>
                </a:srgbClr>
              </a:gs>
              <a:gs pos="100000">
                <a:srgbClr val="009A00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 b="0"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1143000" y="5791200"/>
            <a:ext cx="11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114800" y="5715000"/>
            <a:ext cx="11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324600" y="2743200"/>
            <a:ext cx="457200" cy="3048000"/>
          </a:xfrm>
          <a:prstGeom prst="upArrow">
            <a:avLst>
              <a:gd name="adj1" fmla="val 50000"/>
              <a:gd name="adj2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6608763" y="3346232"/>
            <a:ext cx="25352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ko-K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lang="ru-RU" altLang="ko-KR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20% </a:t>
            </a:r>
            <a:endParaRPr lang="ru-RU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609600" y="4114800"/>
            <a:ext cx="2209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тысяч человек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3581400" y="3733800"/>
            <a:ext cx="2209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 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2200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  <p:bldP spid="16180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 bwMode="auto">
          <a:xfrm>
            <a:off x="539552" y="476672"/>
            <a:ext cx="7992888" cy="12359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414" name="Rectangle 6"/>
          <p:cNvSpPr>
            <a:spLocks noGrp="1"/>
          </p:cNvSpPr>
          <p:nvPr>
            <p:ph type="body" idx="1"/>
          </p:nvPr>
        </p:nvSpPr>
        <p:spPr>
          <a:xfrm>
            <a:off x="136164" y="2852936"/>
            <a:ext cx="8640960" cy="3408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по реабилитации детей-инвалидов на основе </a:t>
            </a:r>
            <a:r>
              <a:rPr lang="ru-RU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технологии социального обслуживания «социальное сопровождение семей с детьми»;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технологии социального обслуживания «Служба сиделок» для детей-инвалидов;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Функционирование службы «Социальное такси»;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по оказанию экстренной помощи на дому «Тревожная кнопка»;</a:t>
            </a:r>
          </a:p>
        </p:txBody>
      </p:sp>
      <p:sp>
        <p:nvSpPr>
          <p:cNvPr id="145415" name="Rectangle 7"/>
          <p:cNvSpPr>
            <a:spLocks/>
          </p:cNvSpPr>
          <p:nvPr/>
        </p:nvSpPr>
        <p:spPr bwMode="auto">
          <a:xfrm>
            <a:off x="107504" y="1447478"/>
            <a:ext cx="7416824" cy="3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500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5122" name="Picture 2" descr="C:\Users\Marina.Ivanitskaya.KINGRAY\Desktop\Cerebral-Palsy-Getty-274577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9560">
            <a:off x="4481183" y="1375784"/>
            <a:ext cx="2299175" cy="153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na.Ivanitskaya.KINGRAY\Desktop\db273f209e803a5d39bfd522b62eb3b4_1460346568_1000_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3266">
            <a:off x="7020272" y="1339789"/>
            <a:ext cx="2009800" cy="1607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2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7"/>
          <p:cNvSpPr>
            <a:spLocks/>
          </p:cNvSpPr>
          <p:nvPr/>
        </p:nvSpPr>
        <p:spPr bwMode="auto">
          <a:xfrm>
            <a:off x="827584" y="134076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ru-RU" sz="2500" dirty="0">
                <a:solidFill>
                  <a:schemeClr val="accent1"/>
                </a:solidFill>
              </a:rPr>
              <a:t>    </a:t>
            </a:r>
            <a:endParaRPr lang="ru-RU" sz="2500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8712">
            <a:off x="5707464" y="1191721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23">
            <a:off x="3700811" y="1703416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4573">
            <a:off x="887384" y="1271368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565">
            <a:off x="1261983" y="4152494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6907">
            <a:off x="5514538" y="4008453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40466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Ремонтные работы 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амена оборудования в социально-реабилитационном центре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19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Физическая культура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20">
            <a:off x="464509" y="89714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7649">
            <a:off x="4381359" y="998301"/>
            <a:ext cx="4648688" cy="308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3648">
            <a:off x="251520" y="3884508"/>
            <a:ext cx="4176464" cy="278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143">
            <a:off x="4990850" y="3818594"/>
            <a:ext cx="3981039" cy="265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9780">
            <a:off x="3684041" y="2752543"/>
            <a:ext cx="1763638" cy="264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Ледовая арена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729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31" y="1124745"/>
            <a:ext cx="8758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занимающихся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хоккеем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240 детей и 47 взрослых;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команды ХК «Ямбург» 2005-2006 г.р.: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 место в Открытом Первенстве Ленинградской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 место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финальных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бластных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соревнованиях клуба «ЗОЛОТАЯ ШАЙБА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детском хоккейном турнире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«Добрый лёд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 место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турнире, посвященном Дню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Петрозаводске;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ХК «Ямбург» 2001-2002 г.р.: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 место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турнир в 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Женева;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Мужская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ХК «Ямбург»: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– Кубок Губернатора Ленинградской области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Клубное формирование «Фигурист»: 65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и 25 взрослых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"Театр на льду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«ОЛИМП»: 38 человек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Болдырева Марина\Документы\фото к мероприятиям\фото к мероприятиям 2016\Ледовая арена\IMG_8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9234">
            <a:off x="5796136" y="4536150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Болдырева Марина\Документы\фото к мероприятиям\фото к мероприятиям 2016\Ледовая арена\IMG_81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1908">
            <a:off x="2627784" y="5062276"/>
            <a:ext cx="2821311" cy="188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37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Перерабатывающие предприятия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6678">
            <a:off x="4544695" y="4003521"/>
            <a:ext cx="4252361" cy="262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359">
            <a:off x="4690509" y="923481"/>
            <a:ext cx="4226853" cy="237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309">
            <a:off x="251520" y="4080551"/>
            <a:ext cx="3888432" cy="258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1422">
            <a:off x="279083" y="819966"/>
            <a:ext cx="3898733" cy="2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0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729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Marina.Ivanitskaya.KINGRAY\Desktop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2695">
            <a:off x="755576" y="895533"/>
            <a:ext cx="3058886" cy="203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rina.Ivanitskaya.KINGRAY\Desktop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2356">
            <a:off x="899592" y="3429000"/>
            <a:ext cx="4031602" cy="2686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arina.Ivanitskaya.KINGRAY\Desktop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2356">
            <a:off x="4931194" y="1145740"/>
            <a:ext cx="3383125" cy="225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rina.Ivanitskaya.KINGRAY\Desktop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2695">
            <a:off x="5004318" y="3933056"/>
            <a:ext cx="3815442" cy="2542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1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Культурная жизнь района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136">
            <a:off x="338445" y="3680063"/>
            <a:ext cx="4248126" cy="28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7628">
            <a:off x="4520249" y="1121462"/>
            <a:ext cx="4248126" cy="28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8278">
            <a:off x="4729507" y="3736625"/>
            <a:ext cx="353807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5199">
            <a:off x="329947" y="1281689"/>
            <a:ext cx="3341100" cy="231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851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Культурная жизнь района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818">
            <a:off x="483040" y="1501221"/>
            <a:ext cx="3255640" cy="215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8345">
            <a:off x="4876158" y="3822750"/>
            <a:ext cx="2947384" cy="268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346">
            <a:off x="558881" y="4061604"/>
            <a:ext cx="4355976" cy="245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3033">
            <a:off x="4573854" y="1276200"/>
            <a:ext cx="3923928" cy="220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08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Культурная жизнь района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7736">
            <a:off x="377756" y="1609333"/>
            <a:ext cx="4679958" cy="312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759">
            <a:off x="1940368" y="3838258"/>
            <a:ext cx="4283968" cy="285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4755">
            <a:off x="4645081" y="1568441"/>
            <a:ext cx="4572000" cy="304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302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01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5955 -0.6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социальных объектов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01">
            <a:off x="440966" y="3485392"/>
            <a:ext cx="4256201" cy="28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819">
            <a:off x="4822416" y="3254075"/>
            <a:ext cx="4370870" cy="291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931">
            <a:off x="2551574" y="1148617"/>
            <a:ext cx="4474447" cy="251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845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и строительство социальных объектов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открытие после ремонта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 развития малого бизнеса и потребительского рынка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  11, 5 млн. руб. (районный бюджет – 9,7 млн. руб.; 1,5 млн. руб. - средства ОАО «Европейский серный терминал»);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приобретение и монтаж сценического оборудования для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(24 млн. руб. – областной бюджет;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 млн. руб.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городской бюджет; ООО «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Новатэк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-Усть-Луга»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16,3 млн. руб.);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плавательный бассейн –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880 млн. руб.(федеральный, областной, районный бюджет и средства АО «МХК «Еврохим»);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ФОК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43,3 млн. руб. (14 млн. руб. – областной бюджет; более 30 млн. руб. – городской бюджет);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Литературный дом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(бывшее здание оптики на Крикковском шоссе) – 4,5 млн. руб. (из пяти источников, в том числе, средства Усть-Лужского контейнерного терминала, Универсального перегрузочного комплекса 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ультимодального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перегрузочного комплекса «Усть-Луга», АО «ЕвроХим-Северо-Запад»);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шахматный клуб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4 млн. руб. (3 млн. – средства ООО «Сибур-Портэнерго»; 500 тыс. руб. – городской бюджет);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административное здание с раздевалками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парке Романовка -   8 млн. руб. (средства ОАО «Ростерминалуголь»);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апитальный ремонт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хоккейной коробки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административного здания – 11 млн. руб. (средства АО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«МХК «Еврохим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спортивного зала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ДЮСШ «Юность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(10,2 млн. руб. – районный бюджет), -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спортивных раздевалок, санузлов и тренерских комнат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ДЮСШ «Юность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– 9 млн. руб.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АО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«МХК «Еврохим»);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9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51935"/>
            <a:ext cx="86913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Реализация 42-оз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4 млн. руб.: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установлены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автобусные павильоны в двух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микрорайонах Кингисеппа;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обустроены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тротуары в частном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секторе;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 оборудована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детская площадка в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Касколовке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т д.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0000"/>
              </a:solidFill>
              <a:latin typeface="Linux Libertin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7927">
            <a:off x="1165568" y="4279208"/>
            <a:ext cx="3538582" cy="265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8919">
            <a:off x="5056417" y="3893296"/>
            <a:ext cx="3953430" cy="296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307">
            <a:off x="5500952" y="2061315"/>
            <a:ext cx="3118104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6683">
            <a:off x="537008" y="2423683"/>
            <a:ext cx="4041767" cy="227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46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536" y="260648"/>
            <a:ext cx="8547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pPr algn="ctr"/>
            <a:endParaRPr lang="ru-RU" sz="3200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04093"/>
            <a:ext cx="8352928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Газификация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согласованы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проектно-изыскательские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газоснабжению индивидуальной жилой застройки Кингисеппа: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ул. Воскова, Николаева, Староямбургская, Набережная;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«Новый Луцк» (существующая застройка  и 105-ФЗ);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«Левобережье» (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этап);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Лесобиржа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7520">
            <a:off x="130458" y="3680877"/>
            <a:ext cx="3362095" cy="238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666">
            <a:off x="5927061" y="3646615"/>
            <a:ext cx="3106393" cy="251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2514">
            <a:off x="2904774" y="3578743"/>
            <a:ext cx="3708806" cy="2470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940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pPr algn="ctr"/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Водоснабжение и водоотведение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2962">
            <a:off x="2801827" y="1323383"/>
            <a:ext cx="3243811" cy="243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917">
            <a:off x="222686" y="3652961"/>
            <a:ext cx="5670215" cy="284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9603">
            <a:off x="5608734" y="4089608"/>
            <a:ext cx="3407779" cy="255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767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ina.Ivanitskaya.KINGRAY\Desktop\44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231">
            <a:off x="584900" y="1186421"/>
            <a:ext cx="3679703" cy="247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na.Ivanitskaya.KINGRAY\Desktop\image620123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8379">
            <a:off x="1979712" y="3429000"/>
            <a:ext cx="4104456" cy="243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ina.Ivanitskaya.KINGRAY\Desktop\Производство%20хлеб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4445">
            <a:off x="5292081" y="1186420"/>
            <a:ext cx="3548121" cy="251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ina.Ivanitskaya.KINGRAY\Desktop\tn_175290_125154ba3f0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8520">
            <a:off x="323528" y="4589065"/>
            <a:ext cx="3048000" cy="203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arina.Ivanitskaya.KINGRAY\Desktop\lagerin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231">
            <a:off x="5980789" y="4365104"/>
            <a:ext cx="2855979" cy="2141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691350" cy="248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программы капремонта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заменено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лифтов в доме № 14 по ул. Химиков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 ремонт кровли в доме № 10А по ул. Жукова;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замене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лифтов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домах по улицам 1-я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Линия д.8, Воровского д.19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Крикковское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шоссе д.27/50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5824">
            <a:off x="189489" y="3315099"/>
            <a:ext cx="4562379" cy="253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655">
            <a:off x="4287783" y="2940813"/>
            <a:ext cx="4852371" cy="323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858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7312"/>
            <a:ext cx="8568952" cy="357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Дорожный вопрос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пяти участков дорог – 21,5  млн. руб.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(обл. бюджет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ул. Октябрьская, Нарвское шоссе, ул. Б. Гражданская, ул. Иванова, ул. Вторая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 из внебюджетных средств: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ремонт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Касколовке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 между ДК «Химик» и памятником "Павшим в локальных войнах";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Проектирование дорог: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Восточной до пересечения с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Крикковским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шоссе;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внутриквартальных проездов в шестом микрорайоне,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мкр.Лесобиржа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Н.Луцк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планируется начать разработку проектной документации по строительству ул. Ю.А. Шадрина на участке от Крикковского шоссе до ул. Проектной, 3 в 7-м микрорайоне.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761">
            <a:off x="697712" y="4871979"/>
            <a:ext cx="3144998" cy="19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5244">
            <a:off x="4058750" y="4549973"/>
            <a:ext cx="1769362" cy="266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938">
            <a:off x="5724211" y="4770838"/>
            <a:ext cx="3239730" cy="215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35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Уличное освещение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29,2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руб.: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70324"/>
            <a:ext cx="869135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90605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ремонт объектов уличного освещения;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строительство наружного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освещения;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освещение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проезда между ул. Вокзальная и ул.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Железнодорожная, Крикковское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шоссе (на участке от ул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Строителей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Бульвара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на участке 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перехода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Железнодорожная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на проезде от ул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Крикковское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шоссе до дома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31 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Воровского); 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планах: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строительство наружного освещения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Крикковского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шоссе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Большого Бульвара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ул. Воровского и от ул. Воровского до пр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Карла Маркса);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наружного освещения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Крикковское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шоссе на участке от ул. Строителей до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Бульвара;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ina.Ivanitskaya.KINGRAY\Desktop\7519983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951">
            <a:off x="1187624" y="4448750"/>
            <a:ext cx="3588192" cy="238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.Ivanitskaya.KINGRAY\Desktop\d224581a5a09ded60dfaa280af7c2e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5286">
            <a:off x="5247367" y="4561445"/>
            <a:ext cx="3203848" cy="199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8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Кингисепп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70324"/>
            <a:ext cx="869135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дорожного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- 8,9 млн. руб.: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 тротуаров;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ограждений;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пешеходного моста через реку Луга (ул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 автомобильного моста  ч/з р.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дорожных знаков; нанесение дорожной разметки термопластиком на пешеходных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планах - строительство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светофора 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перекрестке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 К. Маркса и ул.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Иванова;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светофорного поста на пересечении ул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Октябрьская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ул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Жукова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rina.Ivanitskaya.KINGRAY\Desktop\photofacefun_com_1448367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9838">
            <a:off x="3191295" y="4378801"/>
            <a:ext cx="3038191" cy="208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na.Ivanitskaya.KINGRAY\Desktop\ДО РЕМОНТА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1520">
            <a:off x="582448" y="4159380"/>
            <a:ext cx="1904931" cy="2539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ina.Ivanitskaya.KINGRAY\Desktop\ПОСЛЕ РЕМОН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1520">
            <a:off x="6861486" y="217409"/>
            <a:ext cx="2404092" cy="135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ina.Ivanitskaya.KINGRAY\Desktop\photofacefun_com_14483674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1520">
            <a:off x="7055451" y="4079691"/>
            <a:ext cx="1841609" cy="2760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4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276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91007 -0.1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7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003">
            <a:off x="7329599" y="3332782"/>
            <a:ext cx="1803128" cy="101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Ивангород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701407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бассейна: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- 7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млн. руб.;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–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0,5 млн.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ЖКХ: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капремонта: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5-ти лифтов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работы по ремонту фасадов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5-ти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ЖКХ: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заменен участок теплотрассы под Кингисеппским шоссе на сумму около 13 млн.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проведена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тепломагистраль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школе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заменен участок канализационного коллектора по ул. Госпитальная на сумму 25 млн. руб. (областной бюджет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продолжается 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на канализационных очистных сооружениях на сумму 17 млн. руб. (областной бюджет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благоустройству и ремонту дорог на сумму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депутатского корпуса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 детская площадки, выполнен ремонт в образовательных учреждениях, сделан ремонт системы теплоснабжения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около 4 млн. руб.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областных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млн. руб.,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– более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млн.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07">
            <a:off x="2939998" y="5421970"/>
            <a:ext cx="1997968" cy="149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5013">
            <a:off x="4927131" y="5247493"/>
            <a:ext cx="2023163" cy="15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041">
            <a:off x="7194661" y="5207533"/>
            <a:ext cx="1850810" cy="17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4578">
            <a:off x="6291936" y="212497"/>
            <a:ext cx="2286000" cy="145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9566">
            <a:off x="353385" y="5541711"/>
            <a:ext cx="2564581" cy="144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635">
            <a:off x="4512955" y="588349"/>
            <a:ext cx="1917437" cy="115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101">
            <a:off x="7255852" y="967452"/>
            <a:ext cx="1955270" cy="109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19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212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3837 -0.15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23528" y="116632"/>
            <a:ext cx="8619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Большелуцкое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701407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депутата </a:t>
            </a:r>
            <a:r>
              <a:rPr lang="ru-RU" sz="1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ЗАКСа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актового зала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Александро-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Горкской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на сумму 0,5 млн. руб.;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 в спортивном зале ЦСДК 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Кингисеппский на сумму 0,5 млн. руб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42-оз: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млн. руб. -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внутридворового проезда в пос.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Кингисеппский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95-оз: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руб. –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спортивной площадки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д. Новопятницкое и ремонт пешеходной дорожки д. Кошкино. </a:t>
            </a: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работы по бурению артезианской скважины в п. Кингисеппский на сумму 3,2 млн. рублей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млн.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947">
            <a:off x="3726180" y="4338195"/>
            <a:ext cx="2844890" cy="213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626">
            <a:off x="80414" y="4097857"/>
            <a:ext cx="3196858" cy="239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1707">
            <a:off x="6967363" y="3980592"/>
            <a:ext cx="2061484" cy="275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901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082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97309 0.537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Кузёмкинское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701407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42-оз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прокладка трубопровода холодного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водоснабжения; разработка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планировки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территории;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95-оз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обустройство пожарных подъездов и ремонт  участков дорог.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млн. руб.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выделено на замену окон в детском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саду.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областных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более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млн.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 помощь 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– около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млн.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286">
            <a:off x="281155" y="3779481"/>
            <a:ext cx="1971938" cy="262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6569">
            <a:off x="6138123" y="3221574"/>
            <a:ext cx="2738125" cy="205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1347">
            <a:off x="2148800" y="3620493"/>
            <a:ext cx="2071210" cy="276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419">
            <a:off x="3836646" y="4014964"/>
            <a:ext cx="2657657" cy="199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156">
            <a:off x="6947027" y="4509928"/>
            <a:ext cx="1634566" cy="217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142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pic>
        <p:nvPicPr>
          <p:cNvPr id="4101" name="Picture 5" descr="C:\Users\Marina.Ivanitskaya.KINGRAY\Desktop\50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409">
            <a:off x="4501289" y="3308124"/>
            <a:ext cx="4584894" cy="324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ina.Ivanitskaya.KINGRAY\Desktop\4c0d02ff-3f9a-4d16-a933-a47f993756cb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2075">
            <a:off x="202124" y="1393887"/>
            <a:ext cx="5394924" cy="359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79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6598 0.95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4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Усть-Лужское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701407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ЖКХ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4,5 млн. руб. -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водоснабжения, водоотведения и очистки сточных вод;</a:t>
            </a:r>
          </a:p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42-оз</a:t>
            </a:r>
            <a:r>
              <a:rPr lang="ru-RU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95-оз:</a:t>
            </a:r>
            <a:endParaRPr lang="ru-RU" sz="1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- 2,1 млн. руб.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светильников уличного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освещения;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оборудования в двух деревнях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поселения; благоустройство проездов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квартале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Ленрыба;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аварийных дорог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млн. руб. из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бюджета;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автономных источников электроснабжения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-более 1,3 млн. руб.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средств из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 - 12,3 млн. руб.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– 2,4 млн.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4616">
            <a:off x="194909" y="4338046"/>
            <a:ext cx="3304094" cy="247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759">
            <a:off x="3239652" y="4303977"/>
            <a:ext cx="2762195" cy="20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1780">
            <a:off x="5396741" y="4519252"/>
            <a:ext cx="3760730" cy="211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60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513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4288 1.10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Вистинское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701407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42-оз: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- расчистка дренажных канав на центральной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усадьбе;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уличных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тренажеров;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95-оз:</a:t>
            </a:r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несанкционированных свалок, чистка колодцев; ремонт пешеходного моста через ручей в д. Старое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Гарколово;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средств, направленных поселению 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6017">
            <a:off x="3815741" y="3736925"/>
            <a:ext cx="2155650" cy="287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074">
            <a:off x="211463" y="3946422"/>
            <a:ext cx="2028952" cy="27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312">
            <a:off x="5717414" y="3189076"/>
            <a:ext cx="2686965" cy="201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7118">
            <a:off x="7213741" y="4516533"/>
            <a:ext cx="1576403" cy="210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3005">
            <a:off x="1470988" y="3312405"/>
            <a:ext cx="2776055" cy="208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18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726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52708 1.10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5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21">
            <a:off x="232793" y="3566304"/>
            <a:ext cx="2269386" cy="304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Нежновское сельское поселение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701407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42-оз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памятник Кипренскому;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 сумму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 млн. руб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95-оз: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млн.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- приобретение четырех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городков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спортивно-игрового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 обустройство и чистка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 водоема в д. Мышкино;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дороги в д. Монастырьки, чистка и обустройство двух колодцев в д.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Вассакара.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выделенных средств из областного бюджета составила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руб.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4">
            <a:off x="4919457" y="3575899"/>
            <a:ext cx="2056455" cy="275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3501">
            <a:off x="2552473" y="3480558"/>
            <a:ext cx="2452413" cy="328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716">
            <a:off x="6597304" y="3569528"/>
            <a:ext cx="2371084" cy="31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49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314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31059 0.4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88">
            <a:off x="235310" y="4105656"/>
            <a:ext cx="3425258" cy="256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Котельское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548681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соцобъектов: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тыс. руб.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бюджет) 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многофункциональной спортивной площадки в пос.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Котельский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Газификация: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строительно-монтажные работы газопровода к д. Котлы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-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млн. руб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– 1 млн. 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42-оз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руб.-  благоустройство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95-оз: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обустройство пожарных подъездов, ремонт пожарных водоемов, замену ламп уличного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Подана заявка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субсидии из областного бюджета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системы водоснабжения в пос. Котельский на сумму 6 млн. руб.  и ремонта тепловых сетей посёлка на сумму 15 млн. руб.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- более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млн. 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помощь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– около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1545">
            <a:off x="3603351" y="4081952"/>
            <a:ext cx="1943593" cy="259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7833">
            <a:off x="5361457" y="4206060"/>
            <a:ext cx="3805886" cy="213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125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69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93264 0.45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32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5957">
            <a:off x="3053406" y="4099885"/>
            <a:ext cx="2704679" cy="25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307">
            <a:off x="7217452" y="4091134"/>
            <a:ext cx="1759304" cy="235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Фалилеевское сельское поселение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701407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ЖКХ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водопровода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дер. Ратчино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более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млн. руб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(область – 3,2 млн. руб., район – 0,3 млн. руб.);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сетей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Фалилеево - около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млн.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область- 5 млн. руб.; район -  0,7 млн. руб.).;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 домов  д.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из районного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42-оз и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95-оз:</a:t>
            </a:r>
            <a:endParaRPr lang="ru-RU" sz="1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- выполнены ремонты дворовой территории и ремонт участков автомобильных дорог в 6-ти населенных  пунктах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 млн. руб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млн. 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789">
            <a:off x="5823298" y="4437588"/>
            <a:ext cx="2169367" cy="162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9699">
            <a:off x="119822" y="4596224"/>
            <a:ext cx="3315009" cy="205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1877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7824">
            <a:off x="4439407" y="1153046"/>
            <a:ext cx="4371672" cy="304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635">
            <a:off x="2228394" y="3626720"/>
            <a:ext cx="4737601" cy="325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2717">
            <a:off x="316626" y="1142374"/>
            <a:ext cx="4647245" cy="309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9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Инвестиции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22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27118 -0.047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Опольевское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701407"/>
            <a:ext cx="865955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ЖКХ: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отремонтировано более 3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трубопроводов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млн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(19,8 млн. руб. – область; более 1 млн. руб. – район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произведен ремонт изношенных водопроводных сетей на сумму около 2 млн. руб.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 – область; около 200 тыс. руб. – район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42-оз: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 первый этап строительства многофункциональной хоккейной коробки в д. Ополье (областной бюджет - 1,1 млн. 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95-оз: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около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 млн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в рамках областной программы Комитета по дорожному хозяйству 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95-оз были направлены на капитальный ремонт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районного бюджета: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проезда через реку Солка в д.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Килли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сумму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тыс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снос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аварийного дома в пос. Алексеевка на общую сумму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тыс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кадастрирование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ограждение кладбища в д. Ополье на сумму 431 тыс. 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фонда депутатов </a:t>
            </a:r>
            <a:r>
              <a:rPr lang="ru-RU" sz="1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ЗАКСа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 в танцевальном зале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КДК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Ополье и приобретение светового и звукового оборудования  на сумму 526 тыс. руб.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средств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26,3 млн.руб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– 3 млн. руб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725">
            <a:off x="518858" y="5260748"/>
            <a:ext cx="2785271" cy="156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876">
            <a:off x="3269939" y="4935345"/>
            <a:ext cx="2689061" cy="201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976">
            <a:off x="6242401" y="4908921"/>
            <a:ext cx="2618808" cy="196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44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73" y="59640"/>
            <a:ext cx="64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98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82239 -0.69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37" y="-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116632"/>
            <a:ext cx="8691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Пустомержское сельское поселение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701407"/>
            <a:ext cx="8568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Газификация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 газопровод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жилой застройке п. ст.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(область - 2,8 млн.  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ЖКХ: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более 4,7 млн. руб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 - 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участка теплотрассы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дер. Б.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Пустомержа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42-оз: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заменены светильники уличного освещения, расчищено русло реки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произведено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деревьев у торгового центра д. Б.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Пустомержа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более 1,3 млн.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95-оз:</a:t>
            </a:r>
            <a:endParaRPr lang="ru-RU" sz="1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п. Ивановское и п. ст.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Веймарн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Асфальтирование дороги в д. Б.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Пустомержа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3,3 млн. руб. (областной бюджет – около 1 млн. руб.; средства поселения – 2,3 млн. руб.)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7822">
            <a:off x="339539" y="4107618"/>
            <a:ext cx="3083528" cy="231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059">
            <a:off x="1917050" y="3620675"/>
            <a:ext cx="1847032" cy="328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arina.Ivanitskaya.KINGRAY\Desktop\IMG_01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7019">
            <a:off x="5719975" y="4108727"/>
            <a:ext cx="3507370" cy="263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.Ivanitskaya.KINGRAY\Desktop\после 42-оз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9349">
            <a:off x="3143969" y="3853933"/>
            <a:ext cx="2016191" cy="2688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na.Ivanitskaya.KINGRAY\Desktop\SAM_49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0196">
            <a:off x="4728177" y="3693458"/>
            <a:ext cx="1767943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83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14554"/>
            <a:ext cx="9143999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 Cyr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 Cyr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ПЛАНЫ на 2017 год: 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спортивной инфраструктуры: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завершение реконструкции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Кингисеппе;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ДЮСШ «Юность»;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школьных стадионов и ремонт спортивных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Ледовой арены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Ивангороде;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троительство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поселке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Котельский;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Усть-Луге;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бассейна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Кингисеппе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Благоустройство: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ремонт дорог;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территорий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Юбилейные мероприятия: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90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 Ленинградской области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Кингисеппскому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14554"/>
            <a:ext cx="9143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 Cyr" pitchFamily="18" charset="-52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 Cyr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 Cyr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3165475"/>
            <a:ext cx="67833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958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821433"/>
            <a:ext cx="8610600" cy="11674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Кингисеппского муниципального района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задачи 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78746" y="5805264"/>
            <a:ext cx="5845582" cy="4492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 «Кингисеппский муниципальный  район»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рта района.png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01047"/>
            <a:ext cx="2643176" cy="332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Users\Galina\Desktop\Шлемова\untitl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0" y="142875"/>
            <a:ext cx="5349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760" y="2067732"/>
            <a:ext cx="2512360" cy="166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547" y="2657038"/>
            <a:ext cx="2630415" cy="175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680886"/>
            <a:ext cx="2448637" cy="163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29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3187</TotalTime>
  <Pages>0</Pages>
  <Words>3758</Words>
  <Characters>0</Characters>
  <Application>Microsoft Office PowerPoint</Application>
  <DocSecurity>0</DocSecurity>
  <PresentationFormat>Экран (4:3)</PresentationFormat>
  <Lines>0</Lines>
  <Paragraphs>630</Paragraphs>
  <Slides>96</Slides>
  <Notes>96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5" baseType="lpstr">
      <vt:lpstr>Arial</vt:lpstr>
      <vt:lpstr>Calibri</vt:lpstr>
      <vt:lpstr>Century Gothic</vt:lpstr>
      <vt:lpstr>HY중고딕</vt:lpstr>
      <vt:lpstr>Linux Libertine</vt:lpstr>
      <vt:lpstr>Times New Roman</vt:lpstr>
      <vt:lpstr>Times New Roman Cyr</vt:lpstr>
      <vt:lpstr>Wingdings 3</vt:lpstr>
      <vt:lpstr>Сектор</vt:lpstr>
      <vt:lpstr>Итоги социально-экономического развития Кингисеппского муниципального района  за 2016 год и задачи на 2017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ИнновациЙ: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социально-экономического развития Кингисеппского муниципального района  за 2016 год и задачи на 2017 год </vt:lpstr>
    </vt:vector>
  </TitlesOfParts>
  <Company>Grizli777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полномочий  органов местного самоуправления  в условиях нового законодательства в сфере  образования»</dc:title>
  <dc:creator>Galina</dc:creator>
  <cp:lastModifiedBy>Пользователь Windows</cp:lastModifiedBy>
  <cp:revision>608</cp:revision>
  <dcterms:created xsi:type="dcterms:W3CDTF">2014-02-14T18:25:48Z</dcterms:created>
  <dcterms:modified xsi:type="dcterms:W3CDTF">2019-10-10T12:55:32Z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1033-9.1.0.4758</vt:lpwstr>
  </property>
</Properties>
</file>