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10.xml" ContentType="application/vnd.openxmlformats-officedocument.drawingml.chart+xml"/>
  <Override PartName="/ppt/notesSlides/notesSlide18.xml" ContentType="application/vnd.openxmlformats-officedocument.presentationml.notesSlide+xml"/>
  <Override PartName="/ppt/charts/chart11.xml" ContentType="application/vnd.openxmlformats-officedocument.drawingml.chart+xml"/>
  <Override PartName="/ppt/notesSlides/notesSlide19.xml" ContentType="application/vnd.openxmlformats-officedocument.presentationml.notesSlide+xml"/>
  <Override PartName="/ppt/charts/chart12.xml" ContentType="application/vnd.openxmlformats-officedocument.drawingml.chart+xml"/>
  <Override PartName="/ppt/notesSlides/notesSlide20.xml" ContentType="application/vnd.openxmlformats-officedocument.presentationml.notesSlide+xml"/>
  <Override PartName="/ppt/charts/chart1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notesSlides/notesSlide23.xml" ContentType="application/vnd.openxmlformats-officedocument.presentationml.notesSlide+xml"/>
  <Override PartName="/ppt/charts/chart15.xml" ContentType="application/vnd.openxmlformats-officedocument.drawingml.chart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notesSlides/notesSlide25.xml" ContentType="application/vnd.openxmlformats-officedocument.presentationml.notesSlide+xml"/>
  <Override PartName="/ppt/charts/chart17.xml" ContentType="application/vnd.openxmlformats-officedocument.drawingml.chart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notesSlides/notesSlide27.xml" ContentType="application/vnd.openxmlformats-officedocument.presentationml.notesSlide+xml"/>
  <Override PartName="/ppt/charts/chart19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6"/>
  </p:notesMasterIdLst>
  <p:sldIdLst>
    <p:sldId id="335" r:id="rId2"/>
    <p:sldId id="259" r:id="rId3"/>
    <p:sldId id="262" r:id="rId4"/>
    <p:sldId id="349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7" r:id="rId14"/>
    <p:sldId id="278" r:id="rId15"/>
    <p:sldId id="279" r:id="rId16"/>
    <p:sldId id="338" r:id="rId17"/>
    <p:sldId id="336" r:id="rId18"/>
    <p:sldId id="340" r:id="rId19"/>
    <p:sldId id="339" r:id="rId20"/>
    <p:sldId id="331" r:id="rId21"/>
    <p:sldId id="325" r:id="rId22"/>
    <p:sldId id="326" r:id="rId23"/>
    <p:sldId id="327" r:id="rId24"/>
    <p:sldId id="328" r:id="rId25"/>
    <p:sldId id="329" r:id="rId26"/>
    <p:sldId id="344" r:id="rId27"/>
    <p:sldId id="345" r:id="rId28"/>
    <p:sldId id="346" r:id="rId29"/>
    <p:sldId id="347" r:id="rId30"/>
    <p:sldId id="348" r:id="rId31"/>
    <p:sldId id="341" r:id="rId32"/>
    <p:sldId id="342" r:id="rId33"/>
    <p:sldId id="343" r:id="rId34"/>
    <p:sldId id="356" r:id="rId35"/>
    <p:sldId id="295" r:id="rId36"/>
    <p:sldId id="296" r:id="rId37"/>
    <p:sldId id="297" r:id="rId38"/>
    <p:sldId id="307" r:id="rId39"/>
    <p:sldId id="308" r:id="rId40"/>
    <p:sldId id="351" r:id="rId41"/>
    <p:sldId id="309" r:id="rId42"/>
    <p:sldId id="298" r:id="rId43"/>
    <p:sldId id="300" r:id="rId44"/>
    <p:sldId id="310" r:id="rId45"/>
    <p:sldId id="311" r:id="rId46"/>
    <p:sldId id="312" r:id="rId47"/>
    <p:sldId id="313" r:id="rId48"/>
    <p:sldId id="314" r:id="rId49"/>
    <p:sldId id="301" r:id="rId50"/>
    <p:sldId id="354" r:id="rId51"/>
    <p:sldId id="315" r:id="rId52"/>
    <p:sldId id="316" r:id="rId53"/>
    <p:sldId id="352" r:id="rId54"/>
    <p:sldId id="304" r:id="rId55"/>
    <p:sldId id="353" r:id="rId56"/>
    <p:sldId id="305" r:id="rId57"/>
    <p:sldId id="306" r:id="rId58"/>
    <p:sldId id="317" r:id="rId59"/>
    <p:sldId id="318" r:id="rId60"/>
    <p:sldId id="319" r:id="rId61"/>
    <p:sldId id="320" r:id="rId62"/>
    <p:sldId id="357" r:id="rId63"/>
    <p:sldId id="334" r:id="rId64"/>
    <p:sldId id="355" r:id="rId6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96" autoAdjust="0"/>
    <p:restoredTop sz="94660"/>
  </p:normalViewPr>
  <p:slideViewPr>
    <p:cSldViewPr>
      <p:cViewPr>
        <p:scale>
          <a:sx n="75" d="100"/>
          <a:sy n="75" d="100"/>
        </p:scale>
        <p:origin x="-1140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0;&#1054;&#1052;&#1048;&#1058;&#1045;&#1058;%20&#1069;&#1050;&#1054;&#1053;&#1054;&#1052;&#1048;&#1063;&#1045;&#1057;&#1050;&#1054;&#1043;&#1054;%20&#1056;&#1040;&#1047;&#1042;&#1048;&#1058;&#1048;&#1071;%20&#1048;%20&#1048;&#1053;&#1042;&#1045;&#1057;&#1058;&#1048;&#1062;&#1048;&#1054;&#1053;&#1053;&#1054;&#1049;%20&#1055;&#1054;&#1051;&#1048;&#1058;&#1048;&#1050;&#1048;\&#1054;&#1058;&#1044;&#1045;&#1051;%20&#1069;&#1050;&#1054;&#1053;&#1054;&#1052;&#1048;&#1063;&#1045;&#1057;&#1050;&#1054;&#1043;&#1054;%20&#1056;&#1040;&#1047;&#1042;&#1048;&#1058;&#1048;&#1071;\&#1058;&#1059;&#1055;&#1048;&#1062;&#1048;&#1053;&#1040;%20&#1040;&#1051;&#1051;&#1040;-262\&#1048;&#1058;&#1054;&#1043;&#1048;\&#1048;&#1058;&#1054;&#1043;&#1048;%202014\2014%20&#1080;&#1090;&#1086;&#1075;&#1080;%20&#1043;&#1054;&#1044;\&#1044;&#1054;&#1050;&#1051;&#1040;&#1044;%20&#1043;&#1051;&#1040;&#1042;&#1067;%202014\&#1075;&#1088;&#1072;&#1092;&#1080;&#1082;&#1080;%20&#1079;&#1072;%202012-2014%20&#1075;&#1086;&#1076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0;&#1054;&#1052;&#1048;&#1058;&#1045;&#1058;%20&#1069;&#1050;&#1054;&#1053;&#1054;&#1052;&#1048;&#1063;&#1045;&#1057;&#1050;&#1054;&#1043;&#1054;%20&#1056;&#1040;&#1047;&#1042;&#1048;&#1058;&#1048;&#1071;%20&#1048;%20&#1048;&#1053;&#1042;&#1045;&#1057;&#1058;&#1048;&#1062;&#1048;&#1054;&#1053;&#1053;&#1054;&#1049;%20&#1055;&#1054;&#1051;&#1048;&#1058;&#1048;&#1050;&#1048;\&#1054;&#1058;&#1044;&#1045;&#1051;%20&#1069;&#1050;&#1054;&#1053;&#1054;&#1052;&#1048;&#1063;&#1045;&#1057;&#1050;&#1054;&#1043;&#1054;%20&#1056;&#1040;&#1047;&#1042;&#1048;&#1058;&#1048;&#1071;\&#1058;&#1059;&#1055;&#1048;&#1062;&#1048;&#1053;&#1040;%20&#1040;&#1051;&#1051;&#1040;-262\&#1048;&#1058;&#1054;&#1043;&#1048;\&#1048;&#1058;&#1054;&#1043;&#1048;%202014\2014%20&#1080;&#1090;&#1086;&#1075;&#1080;%20&#1043;&#1054;&#1044;\&#1044;&#1054;&#1050;&#1051;&#1040;&#1044;%20&#1043;&#1051;&#1040;&#1042;&#1067;%202014\&#1075;&#1088;&#1072;&#1092;&#1080;&#1082;&#1080;%20&#1079;&#1072;%202012-2014%20&#1075;&#1086;&#1076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0;&#1054;&#1052;&#1048;&#1058;&#1045;&#1058;%20&#1069;&#1050;&#1054;&#1053;&#1054;&#1052;&#1048;&#1063;&#1045;&#1057;&#1050;&#1054;&#1043;&#1054;%20&#1056;&#1040;&#1047;&#1042;&#1048;&#1058;&#1048;&#1071;%20&#1048;%20&#1048;&#1053;&#1042;&#1045;&#1057;&#1058;&#1048;&#1062;&#1048;&#1054;&#1053;&#1053;&#1054;&#1049;%20&#1055;&#1054;&#1051;&#1048;&#1058;&#1048;&#1050;&#1048;\&#1054;&#1058;&#1044;&#1045;&#1051;%20&#1069;&#1050;&#1054;&#1053;&#1054;&#1052;&#1048;&#1063;&#1045;&#1057;&#1050;&#1054;&#1043;&#1054;%20&#1056;&#1040;&#1047;&#1042;&#1048;&#1058;&#1048;&#1071;\&#1058;&#1059;&#1055;&#1048;&#1062;&#1048;&#1053;&#1040;%20&#1040;&#1051;&#1051;&#1040;-262\&#1048;&#1058;&#1054;&#1043;&#1048;\&#1048;&#1058;&#1054;&#1043;&#1048;%202014\2014%20&#1080;&#1090;&#1086;&#1075;&#1080;%20&#1043;&#1054;&#1044;\&#1044;&#1054;&#1050;&#1051;&#1040;&#1044;%20&#1043;&#1051;&#1040;&#1042;&#1067;%202014\&#1075;&#1088;&#1072;&#1092;&#1080;&#1082;&#1080;%20&#1079;&#1072;%202012-2014%20&#1075;&#1086;&#1076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0;&#1054;&#1052;&#1048;&#1058;&#1045;&#1058;%20&#1069;&#1050;&#1054;&#1053;&#1054;&#1052;&#1048;&#1063;&#1045;&#1057;&#1050;&#1054;&#1043;&#1054;%20&#1056;&#1040;&#1047;&#1042;&#1048;&#1058;&#1048;&#1071;%20&#1048;%20&#1048;&#1053;&#1042;&#1045;&#1057;&#1058;&#1048;&#1062;&#1048;&#1054;&#1053;&#1053;&#1054;&#1049;%20&#1055;&#1054;&#1051;&#1048;&#1058;&#1048;&#1050;&#1048;\&#1054;&#1058;&#1044;&#1045;&#1051;%20&#1069;&#1050;&#1054;&#1053;&#1054;&#1052;&#1048;&#1063;&#1045;&#1057;&#1050;&#1054;&#1043;&#1054;%20&#1056;&#1040;&#1047;&#1042;&#1048;&#1058;&#1048;&#1071;\&#1058;&#1059;&#1055;&#1048;&#1062;&#1048;&#1053;&#1040;%20&#1040;&#1051;&#1051;&#1040;-262\&#1048;&#1058;&#1054;&#1043;&#1048;\&#1048;&#1058;&#1054;&#1043;&#1048;%202014\2014%20&#1080;&#1090;&#1086;&#1075;&#1080;%20&#1043;&#1054;&#1044;\&#1044;&#1054;&#1050;&#1051;&#1040;&#1044;%20&#1043;&#1051;&#1040;&#1042;&#1067;%202014\&#1075;&#1088;&#1072;&#1092;&#1080;&#1082;&#1080;%20&#1079;&#1072;%202012-2014%20&#1075;&#1086;&#1076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4;&#1041;&#1065;&#1040;&#1071;%20&#1057;&#1045;&#1058;&#1045;&#1042;&#1040;&#1071;%20&#1055;&#1040;&#1055;&#1050;&#1040;\&#1050;&#1054;&#1052;&#1048;&#1058;&#1045;&#1058;%20&#1055;&#1054;%20&#1042;&#1047;&#1040;&#1048;&#1052;&#1054;&#1044;&#1045;&#1049;&#1057;&#1058;&#1042;&#1048;&#1070;%20&#1057;%20&#1054;&#1056;&#1043;&#1040;&#1053;&#1040;&#1052;&#1048;%20&#1052;&#1057;&#1059;,%20&#1054;&#1041;&#1065;&#1048;&#1052;%20&#1048;%20&#1054;&#1056;&#1043;&#1040;&#1053;&#1048;&#1047;&#1040;&#1062;&#1048;&#1054;&#1053;&#1053;&#1067;&#1052;%20&#1042;&#1054;&#1055;&#1056;&#1054;&#1057;&#1040;&#1052;\&#1057;&#1045;&#1050;&#1058;&#1054;&#1056;%20&#1055;&#1056;&#1054;&#1043;&#1056;&#1040;&#1052;&#1052;&#1053;&#1054;-&#1058;&#1045;&#1061;&#1053;&#1048;&#1063;&#1045;&#1057;&#1050;&#1048;&#1061;%20&#1050;&#1054;&#1052;&#1055;&#1051;&#1045;&#1050;&#1057;&#1054;&#1042;%20&#1048;%20&#1041;&#1040;&#1047;%20&#1044;&#1040;&#1053;&#1053;&#1067;&#1061;\&#1055;&#1054;&#1044;&#1051;&#1045;&#1057;&#1053;&#1067;&#1049;%20&#1041;&#1054;&#1056;&#1048;&#1057;-223\&#1057;&#1051;&#1040;&#1049;&#1044;&#1067;\7%20&#1089;%20&#1093;\&#1043;&#1088;&#1072;&#1092;&#1080;&#1082;&#1080;%20&#1044;&#1086;&#1082;&#1083;&#1072;&#1076;&#1091;%20&#1079;&#1072;%202014%20&#1057;&#1061;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4;&#1041;&#1065;&#1040;&#1071;%20&#1057;&#1045;&#1058;&#1045;&#1042;&#1040;&#1071;%20&#1055;&#1040;&#1055;&#1050;&#1040;\&#1050;&#1054;&#1052;&#1048;&#1058;&#1045;&#1058;%20&#1055;&#1054;%20&#1042;&#1047;&#1040;&#1048;&#1052;&#1054;&#1044;&#1045;&#1049;&#1057;&#1058;&#1042;&#1048;&#1070;%20&#1057;%20&#1054;&#1056;&#1043;&#1040;&#1053;&#1040;&#1052;&#1048;%20&#1052;&#1057;&#1059;,%20&#1054;&#1041;&#1065;&#1048;&#1052;%20&#1048;%20&#1054;&#1056;&#1043;&#1040;&#1053;&#1048;&#1047;&#1040;&#1062;&#1048;&#1054;&#1053;&#1053;&#1067;&#1052;%20&#1042;&#1054;&#1055;&#1056;&#1054;&#1057;&#1040;&#1052;\&#1057;&#1045;&#1050;&#1058;&#1054;&#1056;%20&#1055;&#1056;&#1054;&#1043;&#1056;&#1040;&#1052;&#1052;&#1053;&#1054;-&#1058;&#1045;&#1061;&#1053;&#1048;&#1063;&#1045;&#1057;&#1050;&#1048;&#1061;%20&#1050;&#1054;&#1052;&#1055;&#1051;&#1045;&#1050;&#1057;&#1054;&#1042;%20&#1048;%20&#1041;&#1040;&#1047;%20&#1044;&#1040;&#1053;&#1053;&#1067;&#1061;\&#1055;&#1054;&#1044;&#1051;&#1045;&#1057;&#1053;&#1067;&#1049;%20&#1041;&#1054;&#1056;&#1048;&#1057;-223\&#1044;&#1048;&#1040;&#1043;&#1056;&#1040;&#1052;&#1052;&#1067;%20-%20&#1044;&#1054;&#1061;&#1054;&#1044;&#1067;.%20&#1056;&#1040;&#1057;&#1061;&#1054;&#1044;&#1067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5\Data\&#1054;&#1041;&#1065;&#1040;&#1071;%20&#1057;&#1045;&#1058;&#1045;&#1042;&#1040;&#1071;%20&#1055;&#1040;&#1055;&#1050;&#1040;\&#1050;&#1054;&#1052;&#1048;&#1058;&#1045;&#1058;%20&#1055;&#1054;%20&#1042;&#1047;&#1040;&#1048;&#1052;&#1054;&#1044;&#1045;&#1049;&#1057;&#1058;&#1042;&#1048;&#1070;%20&#1057;%20&#1054;&#1056;&#1043;&#1040;&#1053;&#1040;&#1052;&#1048;%20&#1052;&#1057;&#1059;,%20&#1054;&#1041;&#1065;&#1048;&#1052;%20&#1048;%20&#1054;&#1056;&#1043;&#1040;&#1053;&#1048;&#1047;&#1040;&#1062;&#1048;&#1054;&#1053;&#1053;&#1067;&#1052;%20&#1042;&#1054;&#1055;&#1056;&#1054;&#1057;&#1040;&#1052;\&#1057;&#1045;&#1050;&#1058;&#1054;&#1056;%20&#1055;&#1056;&#1054;&#1043;&#1056;&#1040;&#1052;&#1052;&#1053;&#1054;-&#1058;&#1045;&#1061;&#1053;&#1048;&#1063;&#1045;&#1057;&#1050;&#1048;&#1061;%20&#1050;&#1054;&#1052;&#1055;&#1051;&#1045;&#1050;&#1057;&#1054;&#1042;%20&#1048;%20&#1041;&#1040;&#1047;%20&#1044;&#1040;&#1053;&#1053;&#1067;&#1061;\&#1055;&#1054;&#1044;&#1051;&#1045;&#1057;&#1053;&#1067;&#1049;%20&#1041;&#1054;&#1056;&#1048;&#1057;-223\&#1044;&#1048;&#1040;&#1043;&#1056;&#1040;&#1052;&#1052;&#1067;%20-%20&#1044;&#1054;&#1061;&#1054;&#1044;&#1067;.%20&#1056;&#1040;&#1057;&#1061;&#1054;&#1044;&#1067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123\Documents\&#1044;&#1080;&#1072;&#1075;&#1088;&#1072;&#1084;&#1084;&#1099;%20&#1076;&#1083;&#1103;%20&#1086;&#1090;&#1095;&#1077;&#1090;&#1072;%20&#1075;&#1083;&#1072;&#1074;&#1099;%20&#1072;&#1076;&#1084;%20&#1079;&#1072;%202014%20&#1075;&#1086;&#1076;%20&#1088;&#1072;&#1081;&#1086;&#108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Структура отраслей экономики </a:t>
            </a:r>
          </a:p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МО "Кингисеппский муниципальный район"</a:t>
            </a:r>
          </a:p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2014 год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92D050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'отрасли эк'!$B$4:$B$9</c:f>
              <c:strCache>
                <c:ptCount val="6"/>
                <c:pt idx="0">
                  <c:v>сел.хоз</c:v>
                </c:pt>
                <c:pt idx="1">
                  <c:v>обраб.произв</c:v>
                </c:pt>
                <c:pt idx="2">
                  <c:v>электроэнерг. газ, вода</c:v>
                </c:pt>
                <c:pt idx="3">
                  <c:v>строительство</c:v>
                </c:pt>
                <c:pt idx="4">
                  <c:v>транспорт</c:v>
                </c:pt>
                <c:pt idx="5">
                  <c:v>прочие</c:v>
                </c:pt>
              </c:strCache>
            </c:strRef>
          </c:cat>
          <c:val>
            <c:numRef>
              <c:f>'отрасли эк'!$C$4:$C$9</c:f>
              <c:numCache>
                <c:formatCode>General</c:formatCode>
                <c:ptCount val="6"/>
                <c:pt idx="0">
                  <c:v>704.6</c:v>
                </c:pt>
                <c:pt idx="1">
                  <c:v>98252.4</c:v>
                </c:pt>
                <c:pt idx="2">
                  <c:v>954.8</c:v>
                </c:pt>
                <c:pt idx="3">
                  <c:v>10479.1</c:v>
                </c:pt>
                <c:pt idx="4">
                  <c:v>25157.59999999994</c:v>
                </c:pt>
                <c:pt idx="5">
                  <c:v>5383.1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 привлечения  в бюджет района субсидий и иных межбюджетных трансфертов  из вышестоящих бюджетов</a:t>
            </a:r>
          </a:p>
        </c:rich>
      </c:tx>
      <c:layout>
        <c:manualLayout>
          <c:xMode val="edge"/>
          <c:yMode val="edge"/>
          <c:x val="0.20801654221454835"/>
          <c:y val="0.12322784932949117"/>
        </c:manualLayout>
      </c:layout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Лист3!$C$82</c:f>
              <c:strCache>
                <c:ptCount val="1"/>
                <c:pt idx="0">
                  <c:v>(млн. руб)</c:v>
                </c:pt>
              </c:strCache>
            </c:strRef>
          </c:tx>
          <c:invertIfNegative val="0"/>
          <c:cat>
            <c:numRef>
              <c:f>Лист3!$B$83:$B$89</c:f>
              <c:numCache>
                <c:formatCode>General</c:formatCode>
                <c:ptCount val="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</c:numCache>
            </c:numRef>
          </c:cat>
          <c:val>
            <c:numRef>
              <c:f>Лист3!$C$83:$C$89</c:f>
              <c:numCache>
                <c:formatCode>General</c:formatCode>
                <c:ptCount val="7"/>
                <c:pt idx="0">
                  <c:v>40.1</c:v>
                </c:pt>
                <c:pt idx="1">
                  <c:v>92.3</c:v>
                </c:pt>
                <c:pt idx="2">
                  <c:v>95.6</c:v>
                </c:pt>
                <c:pt idx="3">
                  <c:v>298.2</c:v>
                </c:pt>
                <c:pt idx="4">
                  <c:v>546.9</c:v>
                </c:pt>
                <c:pt idx="5">
                  <c:v>377.7</c:v>
                </c:pt>
                <c:pt idx="6">
                  <c:v>420.5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7913216"/>
        <c:axId val="27595520"/>
        <c:axId val="0"/>
      </c:bar3DChart>
      <c:catAx>
        <c:axId val="279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7595520"/>
        <c:crosses val="autoZero"/>
        <c:auto val="1"/>
        <c:lblAlgn val="ctr"/>
        <c:lblOffset val="100"/>
        <c:noMultiLvlLbl val="0"/>
      </c:catAx>
      <c:valAx>
        <c:axId val="2759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27913216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исполнения расходной части бюджета по основным направлениям расходов, млн.руб.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Лист3!$C$59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Лист3!$B$60:$B$63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расходы</c:v>
                </c:pt>
                <c:pt idx="3">
                  <c:v>Национальнная экономика</c:v>
                </c:pt>
              </c:strCache>
            </c:strRef>
          </c:cat>
          <c:val>
            <c:numRef>
              <c:f>Лист3!$C$60:$C$63</c:f>
              <c:numCache>
                <c:formatCode>General</c:formatCode>
                <c:ptCount val="4"/>
                <c:pt idx="0">
                  <c:v>754.3</c:v>
                </c:pt>
                <c:pt idx="1">
                  <c:v>476.9</c:v>
                </c:pt>
                <c:pt idx="2">
                  <c:v>114</c:v>
                </c:pt>
                <c:pt idx="3">
                  <c:v>56.9</c:v>
                </c:pt>
              </c:numCache>
            </c:numRef>
          </c:val>
        </c:ser>
        <c:ser>
          <c:idx val="1"/>
          <c:order val="1"/>
          <c:tx>
            <c:strRef>
              <c:f>Лист3!$D$59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cat>
            <c:strRef>
              <c:f>Лист3!$B$60:$B$63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расходы</c:v>
                </c:pt>
                <c:pt idx="3">
                  <c:v>Национальнная экономика</c:v>
                </c:pt>
              </c:strCache>
            </c:strRef>
          </c:cat>
          <c:val>
            <c:numRef>
              <c:f>Лист3!$D$60:$D$63</c:f>
              <c:numCache>
                <c:formatCode>General</c:formatCode>
                <c:ptCount val="4"/>
                <c:pt idx="0">
                  <c:v>872.7</c:v>
                </c:pt>
                <c:pt idx="1">
                  <c:v>513.4</c:v>
                </c:pt>
                <c:pt idx="2">
                  <c:v>114</c:v>
                </c:pt>
                <c:pt idx="3">
                  <c:v>77.900000000000006</c:v>
                </c:pt>
              </c:numCache>
            </c:numRef>
          </c:val>
        </c:ser>
        <c:ser>
          <c:idx val="2"/>
          <c:order val="2"/>
          <c:tx>
            <c:strRef>
              <c:f>Лист3!$E$59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Лист3!$B$60:$B$63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расходы</c:v>
                </c:pt>
                <c:pt idx="3">
                  <c:v>Национальнная экономика</c:v>
                </c:pt>
              </c:strCache>
            </c:strRef>
          </c:cat>
          <c:val>
            <c:numRef>
              <c:f>Лист3!$E$60:$E$63</c:f>
              <c:numCache>
                <c:formatCode>General</c:formatCode>
                <c:ptCount val="4"/>
                <c:pt idx="0">
                  <c:v>1162.2</c:v>
                </c:pt>
                <c:pt idx="1">
                  <c:v>579.9</c:v>
                </c:pt>
                <c:pt idx="2">
                  <c:v>181.9</c:v>
                </c:pt>
                <c:pt idx="3">
                  <c:v>79.400000000000006</c:v>
                </c:pt>
              </c:numCache>
            </c:numRef>
          </c:val>
        </c:ser>
        <c:ser>
          <c:idx val="3"/>
          <c:order val="3"/>
          <c:tx>
            <c:strRef>
              <c:f>Лист3!$F$59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Лист3!$B$60:$B$63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Общегосударственные расходы</c:v>
                </c:pt>
                <c:pt idx="3">
                  <c:v>Национальнная экономика</c:v>
                </c:pt>
              </c:strCache>
            </c:strRef>
          </c:cat>
          <c:val>
            <c:numRef>
              <c:f>Лист3!$F$60:$F$63</c:f>
              <c:numCache>
                <c:formatCode>General</c:formatCode>
                <c:ptCount val="4"/>
                <c:pt idx="0">
                  <c:v>962.7</c:v>
                </c:pt>
                <c:pt idx="1">
                  <c:v>555.20000000000005</c:v>
                </c:pt>
                <c:pt idx="2">
                  <c:v>197.4</c:v>
                </c:pt>
                <c:pt idx="3">
                  <c:v>264.2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7664384"/>
        <c:axId val="27665920"/>
        <c:axId val="0"/>
      </c:bar3DChart>
      <c:catAx>
        <c:axId val="27664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7665920"/>
        <c:crosses val="autoZero"/>
        <c:auto val="1"/>
        <c:lblAlgn val="ctr"/>
        <c:lblOffset val="100"/>
        <c:noMultiLvlLbl val="0"/>
      </c:catAx>
      <c:valAx>
        <c:axId val="27665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664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404645801589779"/>
          <c:y val="0.26535614700698834"/>
          <c:w val="7.7763262663332694E-2"/>
          <c:h val="0.3737626573408179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 расходов бюджета района за 2014 год </a:t>
            </a:r>
          </a:p>
        </c:rich>
      </c:tx>
      <c:layout>
        <c:manualLayout>
          <c:xMode val="edge"/>
          <c:yMode val="edge"/>
          <c:x val="0.21533663122848173"/>
          <c:y val="1.4906088706877263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964771605384183E-2"/>
          <c:y val="0.15352373696681573"/>
          <c:w val="0.83655538470535085"/>
          <c:h val="0.76337034157696537"/>
        </c:manualLayout>
      </c:layout>
      <c:pie3DChart>
        <c:varyColors val="1"/>
        <c:ser>
          <c:idx val="0"/>
          <c:order val="0"/>
          <c:explosion val="20"/>
          <c:dPt>
            <c:idx val="3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</c:spPr>
          </c:dPt>
          <c:dLbls>
            <c:dLbl>
              <c:idx val="0"/>
              <c:layout>
                <c:manualLayout>
                  <c:x val="0.20919811361314711"/>
                  <c:y val="-4.4750543084367086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Общегосударственные расходы  197,4   8,7%</a:t>
                    </a:r>
                  </a:p>
                  <a:p>
                    <a:r>
                      <a:rPr lang="ru-RU" sz="1200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/>
                      <a:t>Национальная безопасность </a:t>
                    </a:r>
                  </a:p>
                  <a:p>
                    <a:r>
                      <a:rPr lang="ru-RU" sz="1200"/>
                      <a:t> 1,3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200"/>
                      <a:t>Национальная экономика </a:t>
                    </a:r>
                  </a:p>
                  <a:p>
                    <a:r>
                      <a:rPr lang="ru-RU" sz="1200"/>
                      <a:t> 264,2 11,7%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200"/>
                      <a:t>ЖКХ  89,2   4%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4679286074203513"/>
                  <c:y val="-7.8258921890725891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Образование   962,7  42,7%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4348614832445367E-2"/>
                  <c:y val="4.0387284441232019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Культура</a:t>
                    </a:r>
                  </a:p>
                  <a:p>
                    <a:r>
                      <a:rPr lang="ru-RU" sz="1200"/>
                      <a:t> 7,5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sz="1200"/>
                      <a:t>Социальная политика  555,7    24,6%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9843165824565498"/>
                  <c:y val="0.11938818526194714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Физическая культура и спорт 85,3   3,8%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25115421672553923"/>
                  <c:y val="9.2838328601008852E-3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Обслуживание муниципального долга  8,3   0,4%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8.1380958481947832E-2"/>
                  <c:y val="2.5149623288709632E-2"/>
                </c:manualLayout>
              </c:layout>
              <c:tx>
                <c:rich>
                  <a:bodyPr/>
                  <a:lstStyle/>
                  <a:p>
                    <a:r>
                      <a:rPr lang="ru-RU" sz="1200"/>
                      <a:t>Межбюджетные трансферты  84,8  3,8%</a:t>
                    </a:r>
                  </a:p>
                  <a:p>
                    <a:endParaRPr lang="ru-RU" sz="120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Лист3!$B$40:$B$49</c:f>
              <c:strCache>
                <c:ptCount val="10"/>
                <c:pt idx="0">
                  <c:v>Общегосударственные расходы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ЖКХ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муниципального долга</c:v>
                </c:pt>
                <c:pt idx="9">
                  <c:v>Межбюджетные трансферты</c:v>
                </c:pt>
              </c:strCache>
            </c:strRef>
          </c:cat>
          <c:val>
            <c:numRef>
              <c:f>Лист3!$C$40:$C$49</c:f>
              <c:numCache>
                <c:formatCode>General</c:formatCode>
                <c:ptCount val="10"/>
                <c:pt idx="0">
                  <c:v>197.4</c:v>
                </c:pt>
                <c:pt idx="1">
                  <c:v>1.3</c:v>
                </c:pt>
                <c:pt idx="2">
                  <c:v>264.2</c:v>
                </c:pt>
                <c:pt idx="3">
                  <c:v>89.2</c:v>
                </c:pt>
                <c:pt idx="4">
                  <c:v>962.7</c:v>
                </c:pt>
                <c:pt idx="5">
                  <c:v>7.5</c:v>
                </c:pt>
                <c:pt idx="6">
                  <c:v>555.70000000000005</c:v>
                </c:pt>
                <c:pt idx="7">
                  <c:v>85.3</c:v>
                </c:pt>
                <c:pt idx="8">
                  <c:v>8.3000000000000007</c:v>
                </c:pt>
                <c:pt idx="9">
                  <c:v>84.8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изменения кредиторской задолженности и муниципального долга, млн.руб.</a:t>
            </a:r>
          </a:p>
          <a:p>
            <a:pPr>
              <a:defRPr/>
            </a:pPr>
            <a:endParaRPr lang="ru-RU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Лист3!$C$72</c:f>
              <c:strCache>
                <c:ptCount val="1"/>
                <c:pt idx="0">
                  <c:v>муниципальный долг</c:v>
                </c:pt>
              </c:strCache>
            </c:strRef>
          </c:tx>
          <c:cat>
            <c:strRef>
              <c:f>Лист3!$B$73:$B$78</c:f>
              <c:strCache>
                <c:ptCount val="6"/>
                <c:pt idx="0">
                  <c:v>на 01.01.2010</c:v>
                </c:pt>
                <c:pt idx="1">
                  <c:v>на 01.01.2011</c:v>
                </c:pt>
                <c:pt idx="2">
                  <c:v>на 01.01.2012</c:v>
                </c:pt>
                <c:pt idx="3">
                  <c:v>на 01.01.2013</c:v>
                </c:pt>
                <c:pt idx="4">
                  <c:v>на 01.01.2014</c:v>
                </c:pt>
                <c:pt idx="5">
                  <c:v>на 01.01.2015</c:v>
                </c:pt>
              </c:strCache>
            </c:strRef>
          </c:cat>
          <c:val>
            <c:numRef>
              <c:f>Лист3!$C$73:$C$78</c:f>
              <c:numCache>
                <c:formatCode>General</c:formatCode>
                <c:ptCount val="6"/>
                <c:pt idx="0">
                  <c:v>88.7</c:v>
                </c:pt>
                <c:pt idx="1">
                  <c:v>148</c:v>
                </c:pt>
                <c:pt idx="2">
                  <c:v>143.9</c:v>
                </c:pt>
                <c:pt idx="3">
                  <c:v>88</c:v>
                </c:pt>
                <c:pt idx="4">
                  <c:v>193.9</c:v>
                </c:pt>
                <c:pt idx="5">
                  <c:v>192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Лист3!$D$72</c:f>
              <c:strCache>
                <c:ptCount val="1"/>
                <c:pt idx="0">
                  <c:v>кредиторская задолженность</c:v>
                </c:pt>
              </c:strCache>
            </c:strRef>
          </c:tx>
          <c:cat>
            <c:strRef>
              <c:f>Лист3!$B$73:$B$78</c:f>
              <c:strCache>
                <c:ptCount val="6"/>
                <c:pt idx="0">
                  <c:v>на 01.01.2010</c:v>
                </c:pt>
                <c:pt idx="1">
                  <c:v>на 01.01.2011</c:v>
                </c:pt>
                <c:pt idx="2">
                  <c:v>на 01.01.2012</c:v>
                </c:pt>
                <c:pt idx="3">
                  <c:v>на 01.01.2013</c:v>
                </c:pt>
                <c:pt idx="4">
                  <c:v>на 01.01.2014</c:v>
                </c:pt>
                <c:pt idx="5">
                  <c:v>на 01.01.2015</c:v>
                </c:pt>
              </c:strCache>
            </c:strRef>
          </c:cat>
          <c:val>
            <c:numRef>
              <c:f>Лист3!$D$73:$D$78</c:f>
              <c:numCache>
                <c:formatCode>General</c:formatCode>
                <c:ptCount val="6"/>
                <c:pt idx="0">
                  <c:v>64.900000000000006</c:v>
                </c:pt>
                <c:pt idx="1">
                  <c:v>53.9</c:v>
                </c:pt>
                <c:pt idx="2">
                  <c:v>3.5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772032"/>
        <c:axId val="27773568"/>
      </c:lineChart>
      <c:catAx>
        <c:axId val="27772032"/>
        <c:scaling>
          <c:orientation val="minMax"/>
        </c:scaling>
        <c:delete val="0"/>
        <c:axPos val="b"/>
        <c:majorTickMark val="out"/>
        <c:minorTickMark val="none"/>
        <c:tickLblPos val="nextTo"/>
        <c:crossAx val="27773568"/>
        <c:crosses val="autoZero"/>
        <c:auto val="1"/>
        <c:lblAlgn val="ctr"/>
        <c:lblOffset val="100"/>
        <c:noMultiLvlLbl val="0"/>
      </c:catAx>
      <c:valAx>
        <c:axId val="27773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7720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1"/>
            </a:pPr>
            <a:r>
              <a:rPr lang="ru-RU" sz="1800" b="1" i="0" dirty="0" smtClean="0"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1800" b="1" i="0" dirty="0">
                <a:latin typeface="Times New Roman" pitchFamily="18" charset="0"/>
                <a:cs typeface="Times New Roman" pitchFamily="18" charset="0"/>
              </a:rPr>
              <a:t>доходной части бюджета МО "Кингисеппское </a:t>
            </a:r>
            <a:r>
              <a:rPr lang="ru-RU" sz="1800" b="1" i="0" dirty="0" smtClean="0">
                <a:latin typeface="Times New Roman" pitchFamily="18" charset="0"/>
                <a:cs typeface="Times New Roman" pitchFamily="18" charset="0"/>
              </a:rPr>
              <a:t>городское  </a:t>
            </a:r>
            <a:r>
              <a:rPr lang="ru-RU" sz="1800" b="1" i="0" dirty="0">
                <a:latin typeface="Times New Roman" pitchFamily="18" charset="0"/>
                <a:cs typeface="Times New Roman" pitchFamily="18" charset="0"/>
              </a:rPr>
              <a:t>поселение" за 2014 год</a:t>
            </a:r>
          </a:p>
        </c:rich>
      </c:tx>
      <c:layout/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доходной части бюджета МО "Кингисеппско городское поселение" за 2012 год</c:v>
                </c:pt>
              </c:strCache>
            </c:strRef>
          </c:tx>
          <c:spPr>
            <a:solidFill>
              <a:srgbClr val="4F81BD"/>
            </a:solidFill>
          </c:spPr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4F81BD">
                  <a:alpha val="43000"/>
                </a:srgbClr>
              </a:solidFill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1858060623233506"/>
                  <c:y val="1.2948813567934033E-2"/>
                </c:manualLayout>
              </c:layout>
              <c:tx>
                <c:rich>
                  <a:bodyPr/>
                  <a:lstStyle/>
                  <a:p>
                    <a:r>
                      <a:rPr lang="ru-RU" sz="1400"/>
                      <a:t>Налоговые доходы 153,5 104,3%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73302252858852E-2"/>
                  <c:y val="-0.14316644709144549"/>
                </c:manualLayout>
              </c:layout>
              <c:tx>
                <c:rich>
                  <a:bodyPr/>
                  <a:lstStyle/>
                  <a:p>
                    <a:r>
                      <a:rPr lang="ru-RU" sz="1400"/>
                      <a:t>Неналоговые доходы 74,5</a:t>
                    </a:r>
                    <a:r>
                      <a:rPr lang="ru-RU" sz="1400" baseline="0"/>
                      <a:t> 49,6</a:t>
                    </a:r>
                    <a:r>
                      <a:rPr lang="ru-RU" sz="1400"/>
                      <a:t>%</a:t>
                    </a:r>
                    <a:endParaRPr lang="ru-RU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227209973611496"/>
                  <c:y val="2.7525840918659273E-2"/>
                </c:manualLayout>
              </c:layout>
              <c:tx>
                <c:rich>
                  <a:bodyPr/>
                  <a:lstStyle/>
                  <a:p>
                    <a:r>
                      <a:rPr lang="ru-RU" sz="1400"/>
                      <a:t>Безвозмездные поступления 139,5 98,3%</a:t>
                    </a:r>
                    <a:endParaRPr lang="ru-RU" sz="90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153.5</c:v>
                </c:pt>
                <c:pt idx="1">
                  <c:v>74.5</c:v>
                </c:pt>
                <c:pt idx="2">
                  <c:v>139.5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1635771356699462"/>
          <c:y val="0.19721756456600367"/>
          <c:w val="0.27393388502194982"/>
          <c:h val="0.6510813626003516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601373509939228E-2"/>
          <c:y val="3.1582960316237266E-2"/>
          <c:w val="0.71733014747332602"/>
          <c:h val="0.89715345248377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124</c:v>
                </c:pt>
                <c:pt idx="1">
                  <c:v>132.4</c:v>
                </c:pt>
                <c:pt idx="2">
                  <c:v>153.5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86.8</c:v>
                </c:pt>
                <c:pt idx="1">
                  <c:v>72.8</c:v>
                </c:pt>
                <c:pt idx="2">
                  <c:v>74.5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29.8</c:v>
                </c:pt>
                <c:pt idx="1">
                  <c:v>32.200000000000003</c:v>
                </c:pt>
                <c:pt idx="2">
                  <c:v>40.9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054720"/>
        <c:axId val="79056256"/>
      </c:barChart>
      <c:catAx>
        <c:axId val="7905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9056256"/>
        <c:crosses val="autoZero"/>
        <c:auto val="1"/>
        <c:lblAlgn val="ctr"/>
        <c:lblOffset val="100"/>
        <c:noMultiLvlLbl val="0"/>
      </c:catAx>
      <c:valAx>
        <c:axId val="79056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79054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393939768009516"/>
          <c:y val="0.12983951603943639"/>
          <c:w val="0.17626230830319309"/>
          <c:h val="0.6777380918249227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80544681859013E-2"/>
          <c:y val="4.737566336420368E-2"/>
          <c:w val="0.71020831970307441"/>
          <c:h val="0.896543395128420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Кредиторская задолженность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на 01.01.2013</c:v>
                </c:pt>
                <c:pt idx="1">
                  <c:v>на 01.01.2014</c:v>
                </c:pt>
                <c:pt idx="2">
                  <c:v>на 01.01.2015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37.6</c:v>
                </c:pt>
                <c:pt idx="1">
                  <c:v>11.3</c:v>
                </c:pt>
                <c:pt idx="2">
                  <c:v>51.5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</c:spPr>
          <c:invertIfNegative val="0"/>
          <c:cat>
            <c:strRef>
              <c:f>Лист1!$A$2:$A$4</c:f>
              <c:strCache>
                <c:ptCount val="3"/>
                <c:pt idx="0">
                  <c:v>на 01.01.2013</c:v>
                </c:pt>
                <c:pt idx="1">
                  <c:v>на 01.01.2014</c:v>
                </c:pt>
                <c:pt idx="2">
                  <c:v>на 01.01.2015</c:v>
                </c:pt>
              </c:strCache>
            </c:strRef>
          </c:cat>
          <c:val>
            <c:numRef>
              <c:f>Лист1!$C$2:$C$4</c:f>
              <c:numCache>
                <c:formatCode>0.0</c:formatCode>
                <c:ptCount val="3"/>
                <c:pt idx="0">
                  <c:v>50</c:v>
                </c:pt>
                <c:pt idx="1">
                  <c:v>52.4</c:v>
                </c:pt>
                <c:pt idx="2">
                  <c:v>42.4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9099776"/>
        <c:axId val="79101312"/>
      </c:barChart>
      <c:catAx>
        <c:axId val="79099776"/>
        <c:scaling>
          <c:orientation val="minMax"/>
        </c:scaling>
        <c:delete val="0"/>
        <c:axPos val="b"/>
        <c:majorTickMark val="out"/>
        <c:minorTickMark val="none"/>
        <c:tickLblPos val="nextTo"/>
        <c:crossAx val="79101312"/>
        <c:crosses val="autoZero"/>
        <c:auto val="1"/>
        <c:lblAlgn val="ctr"/>
        <c:lblOffset val="100"/>
        <c:noMultiLvlLbl val="0"/>
      </c:catAx>
      <c:valAx>
        <c:axId val="7910131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79099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Исполнение расходной части бюджета</a:t>
            </a:r>
          </a:p>
          <a:p>
            <a:pPr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МО "Кингисеппское городское поселение" за 2014 год</a:t>
            </a:r>
          </a:p>
        </c:rich>
      </c:tx>
      <c:layout>
        <c:manualLayout>
          <c:xMode val="edge"/>
          <c:yMode val="edge"/>
          <c:x val="0.17525253724447068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907635750618724E-2"/>
          <c:y val="0.27718235220597431"/>
          <c:w val="0.45272945015418375"/>
          <c:h val="0.637062246413831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Исполнение расходной части бюджета МО "Кингисеппское городское поселение" за 2013 год</c:v>
                </c:pt>
              </c:strCache>
            </c:strRef>
          </c:tx>
          <c:spPr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92D050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bubble3D val="0"/>
            <c:spPr>
              <a:solidFill>
                <a:srgbClr val="3333FF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bubble3D val="0"/>
            <c:spPr>
              <a:solidFill>
                <a:srgbClr val="FFFF00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4"/>
            <c:bubble3D val="0"/>
            <c:spPr>
              <a:solidFill>
                <a:srgbClr val="FF0000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bubble3D val="0"/>
            <c:spPr>
              <a:solidFill>
                <a:srgbClr val="7030A0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8"/>
            <c:bubble3D val="0"/>
            <c:spPr>
              <a:solidFill>
                <a:srgbClr val="E852BD"/>
              </a:solidFill>
              <a:effectLst>
                <a:softEdge rad="12700"/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Культура, молодежная политика</c:v>
                </c:pt>
                <c:pt idx="5">
                  <c:v>Физическая культура и спорт</c:v>
                </c:pt>
                <c:pt idx="6">
                  <c:v>Обслуживание муниципального долга</c:v>
                </c:pt>
                <c:pt idx="7">
                  <c:v>Средства массовой информации</c:v>
                </c:pt>
                <c:pt idx="8">
                  <c:v>Социальная политика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>
                  <c:v>71.599999999999994</c:v>
                </c:pt>
                <c:pt idx="1">
                  <c:v>0.9</c:v>
                </c:pt>
                <c:pt idx="2">
                  <c:v>55.6</c:v>
                </c:pt>
                <c:pt idx="3">
                  <c:v>71</c:v>
                </c:pt>
                <c:pt idx="4">
                  <c:v>137.5</c:v>
                </c:pt>
                <c:pt idx="5">
                  <c:v>33.700000000000003</c:v>
                </c:pt>
                <c:pt idx="6">
                  <c:v>4.4000000000000004</c:v>
                </c:pt>
                <c:pt idx="7">
                  <c:v>2.6</c:v>
                </c:pt>
                <c:pt idx="8">
                  <c:v>8.7000000000000011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46102093006095"/>
          <c:y val="9.0445790923515609E-2"/>
          <c:w val="0.34900791575353685"/>
          <c:h val="0.9095542090764844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Направление средств, тыс. руб.</a:t>
            </a:r>
            <a:endParaRPr lang="ru-RU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47245775280632E-2"/>
          <c:y val="0.22786738618467842"/>
          <c:w val="0.80800804413337379"/>
          <c:h val="0.729937714668143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руб.</c:v>
                </c:pt>
              </c:strCache>
            </c:strRef>
          </c:tx>
          <c:explosion val="25"/>
          <c:dPt>
            <c:idx val="0"/>
            <c:bubble3D val="0"/>
            <c:explosion val="11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00B0F0"/>
              </a:solidFill>
            </c:spPr>
          </c:dPt>
          <c:dLbls>
            <c:dLbl>
              <c:idx val="0"/>
              <c:layout>
                <c:manualLayout>
                  <c:x val="-0.11387333527753475"/>
                  <c:y val="-0.16547027626627195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ru-RU" sz="1400" dirty="0" smtClean="0"/>
                      <a:t>Поддержка </a:t>
                    </a:r>
                    <a:r>
                      <a:rPr lang="ru-RU" sz="1400" dirty="0"/>
                      <a:t>спорта</a:t>
                    </a:r>
                  </a:p>
                </c:rich>
              </c:tx>
              <c:numFmt formatCode="#,##0" sourceLinked="0"/>
              <c:spPr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"/>
              <c:layout>
                <c:manualLayout>
                  <c:x val="-0.30401234567901247"/>
                  <c:y val="0.23187354432405816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929012345679014"/>
                  <c:y val="-0.11593677216202915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ctr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6095435987168292E-2"/>
                  <c:y val="-6.217152515787383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4"/>
              <c:layout>
                <c:manualLayout>
                  <c:x val="0.13722598911247269"/>
                  <c:y val="-2.2801304253185679E-2"/>
                </c:manualLayout>
              </c:layout>
              <c:spPr/>
              <c:txPr>
                <a:bodyPr/>
                <a:lstStyle/>
                <a:p>
                  <a:pPr>
                    <a:defRPr sz="1400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Pos val="ctr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Лист1!$A$2:$A$6</c:f>
              <c:strCache>
                <c:ptCount val="5"/>
                <c:pt idx="0">
                  <c:v>Поддержка спорта</c:v>
                </c:pt>
                <c:pt idx="1">
                  <c:v>Ремонты образовательных учреждений</c:v>
                </c:pt>
                <c:pt idx="2">
                  <c:v>Благоустройство</c:v>
                </c:pt>
                <c:pt idx="3">
                  <c:v>Здравоохранение</c:v>
                </c:pt>
                <c:pt idx="4">
                  <c:v>Жилищный фонд</c:v>
                </c:pt>
              </c:strCache>
            </c:strRef>
          </c:cat>
          <c:val>
            <c:numRef>
              <c:f>Лист1!$B$2:$B$6</c:f>
              <c:numCache>
                <c:formatCode>_(* #,##0.00_);_(* \(#,##0.00\);_(* "-"??_);_(@_)</c:formatCode>
                <c:ptCount val="5"/>
                <c:pt idx="0">
                  <c:v>29500</c:v>
                </c:pt>
                <c:pt idx="1">
                  <c:v>20417</c:v>
                </c:pt>
                <c:pt idx="2">
                  <c:v>14576</c:v>
                </c:pt>
                <c:pt idx="3">
                  <c:v>1851</c:v>
                </c:pt>
                <c:pt idx="4">
                  <c:v>5479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Кингисепп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Поддержка спорта</c:v>
                </c:pt>
                <c:pt idx="1">
                  <c:v>Ремонт образовательных учреждений</c:v>
                </c:pt>
                <c:pt idx="2">
                  <c:v>Благоустройство</c:v>
                </c:pt>
                <c:pt idx="3">
                  <c:v>Жилищный фонд</c:v>
                </c:pt>
                <c:pt idx="4">
                  <c:v>Здравоохранение</c:v>
                </c:pt>
              </c:strCache>
            </c:strRef>
          </c:cat>
          <c:val>
            <c:numRef>
              <c:f>Лист1!$B$2:$B$6</c:f>
              <c:numCache>
                <c:formatCode>_-* #,##0_р_._-;\-* #,##0_р_._-;_-* "-"??_р_._-;_-@_-</c:formatCode>
                <c:ptCount val="5"/>
                <c:pt idx="0">
                  <c:v>26000</c:v>
                </c:pt>
                <c:pt idx="1">
                  <c:v>18417</c:v>
                </c:pt>
                <c:pt idx="2">
                  <c:v>8856</c:v>
                </c:pt>
                <c:pt idx="3">
                  <c:v>1400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Сельские поселения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Поддержка спорта</c:v>
                </c:pt>
                <c:pt idx="1">
                  <c:v>Ремонт образовательных учреждений</c:v>
                </c:pt>
                <c:pt idx="2">
                  <c:v>Благоустройство</c:v>
                </c:pt>
                <c:pt idx="3">
                  <c:v>Жилищный фонд</c:v>
                </c:pt>
                <c:pt idx="4">
                  <c:v>Здравоохранение</c:v>
                </c:pt>
              </c:strCache>
            </c:strRef>
          </c:cat>
          <c:val>
            <c:numRef>
              <c:f>Лист1!$C$2:$C$6</c:f>
              <c:numCache>
                <c:formatCode>_-* #,##0_р_._-;\-* #,##0_р_._-;_-* "-"??_р_._-;_-@_-</c:formatCode>
                <c:ptCount val="5"/>
                <c:pt idx="0">
                  <c:v>3500</c:v>
                </c:pt>
                <c:pt idx="1">
                  <c:v>2000</c:v>
                </c:pt>
                <c:pt idx="2">
                  <c:v>5720</c:v>
                </c:pt>
                <c:pt idx="3">
                  <c:v>4079</c:v>
                </c:pt>
                <c:pt idx="4">
                  <c:v>1851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993024"/>
        <c:axId val="114994560"/>
      </c:barChart>
      <c:catAx>
        <c:axId val="1149930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4994560"/>
        <c:crosses val="autoZero"/>
        <c:auto val="1"/>
        <c:lblAlgn val="ctr"/>
        <c:lblOffset val="100"/>
        <c:noMultiLvlLbl val="0"/>
      </c:catAx>
      <c:valAx>
        <c:axId val="114994560"/>
        <c:scaling>
          <c:orientation val="minMax"/>
        </c:scaling>
        <c:delete val="0"/>
        <c:axPos val="l"/>
        <c:majorGridlines/>
        <c:numFmt formatCode="_-* #,##0_р_._-;\-* #,##0_р_._-;_-* &quot;-&quot;??_р_._-;_-@_-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1499302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отгружено товаров собственного производства, выполнено работ, оказано услуг крупными и средними предприятиями Кингисеппского района за 2012-2014 годы, млн</a:t>
            </a:r>
            <a:r>
              <a:rPr lang="ru-RU" dirty="0" smtClean="0"/>
              <a:t>. руб.</a:t>
            </a:r>
            <a:endParaRPr lang="ru-RU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111111111111123E-2"/>
          <c:y val="0.31921296296296608"/>
          <c:w val="0.93888888888889133"/>
          <c:h val="0.553560804899387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отгрузка!$C$9</c:f>
              <c:strCache>
                <c:ptCount val="1"/>
                <c:pt idx="0">
                  <c:v>млн.руб</c:v>
                </c:pt>
              </c:strCache>
            </c:strRef>
          </c:tx>
          <c:invertIfNegative val="0"/>
          <c:cat>
            <c:strRef>
              <c:f>отгрузка!$D$8:$G$8</c:f>
              <c:strCache>
                <c:ptCount val="3"/>
                <c:pt idx="0">
                  <c:v>2012 год</c:v>
                </c:pt>
                <c:pt idx="1">
                  <c:v>2013 год</c:v>
                </c:pt>
                <c:pt idx="2">
                  <c:v>2014год </c:v>
                </c:pt>
              </c:strCache>
            </c:strRef>
          </c:cat>
          <c:val>
            <c:numRef>
              <c:f>отгрузка!$D$9:$G$9</c:f>
              <c:numCache>
                <c:formatCode>#,##0</c:formatCode>
                <c:ptCount val="4"/>
                <c:pt idx="0">
                  <c:v>47594</c:v>
                </c:pt>
                <c:pt idx="1">
                  <c:v>96777</c:v>
                </c:pt>
                <c:pt idx="2">
                  <c:v>140913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26566016"/>
        <c:axId val="26592384"/>
        <c:axId val="0"/>
      </c:bar3DChart>
      <c:catAx>
        <c:axId val="26566016"/>
        <c:scaling>
          <c:orientation val="minMax"/>
        </c:scaling>
        <c:delete val="0"/>
        <c:axPos val="b"/>
        <c:majorTickMark val="none"/>
        <c:minorTickMark val="none"/>
        <c:tickLblPos val="nextTo"/>
        <c:crossAx val="26592384"/>
        <c:crosses val="autoZero"/>
        <c:auto val="1"/>
        <c:lblAlgn val="ctr"/>
        <c:lblOffset val="100"/>
        <c:noMultiLvlLbl val="0"/>
      </c:catAx>
      <c:valAx>
        <c:axId val="265923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26566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000" dirty="0" smtClean="0"/>
              <a:t>Динамика роста средней</a:t>
            </a:r>
            <a:r>
              <a:rPr lang="ru-RU" sz="2000" baseline="0" dirty="0" smtClean="0"/>
              <a:t> заработной платы, руб.</a:t>
            </a:r>
            <a:endParaRPr lang="ru-RU" sz="2000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dLbls>
            <c:dLbl>
              <c:idx val="0"/>
              <c:layout>
                <c:manualLayout>
                  <c:x val="0"/>
                  <c:y val="-6.5640566214490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5329039617617931E-3"/>
                  <c:y val="-6.2905542622219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329039617617931E-3"/>
                  <c:y val="-6.564056621449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зарплата!$B$10:$B$12</c:f>
              <c:strCache>
                <c:ptCount val="3"/>
                <c:pt idx="0">
                  <c:v>2012 год</c:v>
                </c:pt>
                <c:pt idx="1">
                  <c:v>2013 год</c:v>
                </c:pt>
                <c:pt idx="2">
                  <c:v>2014 год 11 мес</c:v>
                </c:pt>
              </c:strCache>
            </c:strRef>
          </c:cat>
          <c:val>
            <c:numRef>
              <c:f>зарплата!$C$10:$C$12</c:f>
              <c:numCache>
                <c:formatCode>#,##0</c:formatCode>
                <c:ptCount val="3"/>
                <c:pt idx="0">
                  <c:v>32781</c:v>
                </c:pt>
                <c:pt idx="1">
                  <c:v>36716</c:v>
                </c:pt>
                <c:pt idx="2">
                  <c:v>39451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7076864"/>
        <c:axId val="27108480"/>
      </c:lineChart>
      <c:catAx>
        <c:axId val="2707686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7108480"/>
        <c:crosses val="autoZero"/>
        <c:auto val="1"/>
        <c:lblAlgn val="ctr"/>
        <c:lblOffset val="100"/>
        <c:noMultiLvlLbl val="0"/>
      </c:catAx>
      <c:valAx>
        <c:axId val="2710848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one"/>
        <c:crossAx val="27076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2000" dirty="0"/>
              <a:t>У</a:t>
            </a:r>
            <a:r>
              <a:rPr lang="ru-RU" sz="2000" dirty="0" smtClean="0"/>
              <a:t>ровень </a:t>
            </a:r>
            <a:r>
              <a:rPr lang="ru-RU" sz="2000" dirty="0"/>
              <a:t>безработицы, </a:t>
            </a:r>
            <a:r>
              <a:rPr lang="ru-RU" sz="2000" dirty="0" smtClean="0"/>
              <a:t>2010-2014 гг</a:t>
            </a:r>
            <a:r>
              <a:rPr lang="ru-RU" sz="2000" dirty="0"/>
              <a:t>. </a:t>
            </a:r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dLbls>
            <c:txPr>
              <a:bodyPr/>
              <a:lstStyle/>
              <a:p>
                <a:pPr>
                  <a:defRPr sz="1800"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безраб!$B$8:$B$12</c:f>
              <c:strCache>
                <c:ptCount val="5"/>
                <c:pt idx="0">
                  <c:v>2010г.</c:v>
                </c:pt>
                <c:pt idx="1">
                  <c:v>2011г.</c:v>
                </c:pt>
                <c:pt idx="2">
                  <c:v>2012г.</c:v>
                </c:pt>
                <c:pt idx="3">
                  <c:v>2013г.</c:v>
                </c:pt>
                <c:pt idx="4">
                  <c:v>2014г.</c:v>
                </c:pt>
              </c:strCache>
            </c:strRef>
          </c:cat>
          <c:val>
            <c:numRef>
              <c:f>безраб!$C$8:$C$12</c:f>
              <c:numCache>
                <c:formatCode>General</c:formatCode>
                <c:ptCount val="5"/>
                <c:pt idx="0">
                  <c:v>1.1000000000000001</c:v>
                </c:pt>
                <c:pt idx="1">
                  <c:v>0.83000000000000063</c:v>
                </c:pt>
                <c:pt idx="2">
                  <c:v>0.51</c:v>
                </c:pt>
                <c:pt idx="3">
                  <c:v>0.46</c:v>
                </c:pt>
                <c:pt idx="4">
                  <c:v>0.39000000000000112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905024"/>
        <c:axId val="25907968"/>
      </c:lineChart>
      <c:catAx>
        <c:axId val="259050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5907968"/>
        <c:crosses val="autoZero"/>
        <c:auto val="1"/>
        <c:lblAlgn val="ctr"/>
        <c:lblOffset val="100"/>
        <c:noMultiLvlLbl val="0"/>
      </c:catAx>
      <c:valAx>
        <c:axId val="25907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5905024"/>
        <c:crosses val="autoZero"/>
        <c:crossBetween val="between"/>
      </c:valAx>
      <c:spPr>
        <a:noFill/>
      </c:spPr>
    </c:plotArea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r>
              <a:rPr lang="ru-RU" dirty="0"/>
              <a:t>П</a:t>
            </a:r>
            <a:r>
              <a:rPr lang="ru-RU" dirty="0" smtClean="0"/>
              <a:t>оказатели </a:t>
            </a:r>
            <a:r>
              <a:rPr lang="ru-RU" dirty="0"/>
              <a:t>производительности  в животноводстве в 
</a:t>
            </a:r>
            <a:r>
              <a:rPr lang="ru-RU" dirty="0" err="1"/>
              <a:t>Кингисеппском</a:t>
            </a:r>
            <a:r>
              <a:rPr lang="ru-RU" dirty="0"/>
              <a:t> районе за период 2012-2014 </a:t>
            </a:r>
            <a:r>
              <a:rPr lang="ru-RU" dirty="0" smtClean="0"/>
              <a:t>гг.</a:t>
            </a:r>
            <a:endParaRPr lang="ru-RU" dirty="0"/>
          </a:p>
        </c:rich>
      </c:tx>
      <c:layout>
        <c:manualLayout>
          <c:xMode val="edge"/>
          <c:yMode val="edge"/>
          <c:x val="0.14828449118759099"/>
          <c:y val="3.141365271910383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9.3137366365759575E-2"/>
          <c:y val="0.45288016003374654"/>
          <c:w val="0.71201065603297364"/>
          <c:h val="0.505236247898916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молоко!$A$8</c:f>
              <c:strCache>
                <c:ptCount val="1"/>
                <c:pt idx="0">
                  <c:v>надой на 1 корову, кг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0" i="0" u="none" strike="noStrike" baseline="30000">
                    <a:solidFill>
                      <a:srgbClr val="000000"/>
                    </a:solidFill>
                    <a:latin typeface="Arial Cyr"/>
                    <a:ea typeface="Arial Cyr"/>
                    <a:cs typeface="Arial Cyr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молоко!$B$6:$D$7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молоко!$B$8:$D$8</c:f>
              <c:numCache>
                <c:formatCode>General</c:formatCode>
                <c:ptCount val="3"/>
                <c:pt idx="0">
                  <c:v>7271</c:v>
                </c:pt>
                <c:pt idx="1">
                  <c:v>7493</c:v>
                </c:pt>
                <c:pt idx="2">
                  <c:v>8075</c:v>
                </c:pt>
              </c:numCache>
            </c:numRef>
          </c:val>
        </c:ser>
        <c:ser>
          <c:idx val="1"/>
          <c:order val="1"/>
          <c:tx>
            <c:strRef>
              <c:f>молоко!$A$9</c:f>
              <c:strCache>
                <c:ptCount val="1"/>
                <c:pt idx="0">
                  <c:v>поголовье коров, гол.</c:v>
                </c:pt>
              </c:strCache>
            </c:strRef>
          </c:tx>
          <c:spPr>
            <a:solidFill>
              <a:srgbClr val="92D050"/>
            </a:solidFill>
            <a:ln w="25400">
              <a:noFill/>
            </a:ln>
          </c:spPr>
          <c:invertIfNegative val="0"/>
          <c:cat>
            <c:strRef>
              <c:f>молоко!$B$6:$D$7</c:f>
              <c:strCache>
                <c:ptCount val="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</c:strCache>
            </c:strRef>
          </c:cat>
          <c:val>
            <c:numRef>
              <c:f>молоко!$B$9:$D$9</c:f>
              <c:numCache>
                <c:formatCode>General</c:formatCode>
                <c:ptCount val="3"/>
                <c:pt idx="0">
                  <c:v>4560</c:v>
                </c:pt>
                <c:pt idx="1">
                  <c:v>3005</c:v>
                </c:pt>
                <c:pt idx="2">
                  <c:v>3005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5976192"/>
        <c:axId val="25977984"/>
      </c:barChart>
      <c:catAx>
        <c:axId val="25976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5977984"/>
        <c:crossesAt val="1000"/>
        <c:auto val="0"/>
        <c:lblAlgn val="ctr"/>
        <c:lblOffset val="100"/>
        <c:tickLblSkip val="1"/>
        <c:tickMarkSkip val="1"/>
        <c:noMultiLvlLbl val="0"/>
      </c:catAx>
      <c:valAx>
        <c:axId val="25977984"/>
        <c:scaling>
          <c:orientation val="minMax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5976192"/>
        <c:crossesAt val="1"/>
        <c:crossBetween val="between"/>
      </c:valAx>
      <c:spPr>
        <a:noFill/>
        <a:ln w="12700">
          <a:solidFill>
            <a:srgbClr val="FFCC99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720687232746481"/>
          <c:y val="0.60994842362926571"/>
          <c:w val="0.15318645783841944"/>
          <c:h val="0.19895313388765729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ДОХОДЫ КОНСОЛИДИРОВАННОГО БЮДЖЕТА 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2 799,6 млн.руб.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365046553461674E-3"/>
                  <c:y val="-4.1772152315081752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2 047,5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639968415418043E-3"/>
                  <c:y val="-2.5048543880808391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752,1</a:t>
                    </a:r>
                    <a:r>
                      <a:rPr lang="ru-RU" baseline="0"/>
                      <a:t> </a:t>
                    </a:r>
                    <a:r>
                      <a:rPr lang="ru-RU"/>
                      <a:t>млн. руб.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Лист1!$B$2:$D$2</c:f>
              <c:strCache>
                <c:ptCount val="3"/>
                <c:pt idx="0">
                  <c:v>консолидированный (95,5%)</c:v>
                </c:pt>
                <c:pt idx="1">
                  <c:v>район (98,1%)</c:v>
                </c:pt>
                <c:pt idx="2">
                  <c:v>поселения (88,3%)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2799.6</c:v>
                </c:pt>
                <c:pt idx="1">
                  <c:v>2047.5</c:v>
                </c:pt>
                <c:pt idx="2">
                  <c:v>752.1</c:v>
                </c:pt>
              </c:numCache>
            </c:numRef>
          </c:val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факт 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4.5011895770879391E-2"/>
                  <c:y val="-8.3495146269361546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</a:t>
                    </a:r>
                    <a:r>
                      <a:rPr lang="ru-RU" baseline="0"/>
                      <a:t> 673,2</a:t>
                    </a:r>
                    <a:r>
                      <a:rPr lang="ru-RU"/>
                      <a:t>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3647898929337674E-2"/>
                  <c:y val="-8.3495146269361373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</a:t>
                    </a:r>
                    <a:r>
                      <a:rPr lang="ru-RU" baseline="0"/>
                      <a:t> 009,1</a:t>
                    </a:r>
                    <a:r>
                      <a:rPr lang="ru-RU"/>
                      <a:t>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0919905246254058E-2"/>
                  <c:y val="-2.2961165224074407E-2"/>
                </c:manualLayout>
              </c:layout>
              <c:tx>
                <c:rich>
                  <a:bodyPr/>
                  <a:lstStyle/>
                  <a:p>
                    <a:r>
                      <a:rPr lang="ru-RU" baseline="0"/>
                      <a:t>664,1 млн. руб.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Лист1!$B$2:$D$2</c:f>
              <c:strCache>
                <c:ptCount val="3"/>
                <c:pt idx="0">
                  <c:v>консолидированный (95,5%)</c:v>
                </c:pt>
                <c:pt idx="1">
                  <c:v>район (98,1%)</c:v>
                </c:pt>
                <c:pt idx="2">
                  <c:v>поселения (88,3%)</c:v>
                </c:pt>
              </c:strCache>
            </c:strRef>
          </c:cat>
          <c:val>
            <c:numRef>
              <c:f>Лист1!$B$4:$D$4</c:f>
              <c:numCache>
                <c:formatCode>General</c:formatCode>
                <c:ptCount val="3"/>
                <c:pt idx="0">
                  <c:v>2673.2</c:v>
                </c:pt>
                <c:pt idx="1">
                  <c:v>2009.1</c:v>
                </c:pt>
                <c:pt idx="2">
                  <c:v>664.1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6092672"/>
        <c:axId val="26094208"/>
        <c:axId val="0"/>
      </c:bar3DChart>
      <c:catAx>
        <c:axId val="26092672"/>
        <c:scaling>
          <c:orientation val="minMax"/>
        </c:scaling>
        <c:delete val="0"/>
        <c:axPos val="b"/>
        <c:majorTickMark val="out"/>
        <c:minorTickMark val="none"/>
        <c:tickLblPos val="nextTo"/>
        <c:crossAx val="26094208"/>
        <c:crosses val="autoZero"/>
        <c:auto val="1"/>
        <c:lblAlgn val="ctr"/>
        <c:lblOffset val="100"/>
        <c:noMultiLvlLbl val="0"/>
      </c:catAx>
      <c:valAx>
        <c:axId val="26094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60926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571376494604795"/>
          <c:y val="0.49687348305763929"/>
          <c:w val="8.428623505395158E-2"/>
          <c:h val="9.5204048287624229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Динамика исполнения доходной части бюджета Кингисеппского района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Лист2!$A$3</c:f>
              <c:strCache>
                <c:ptCount val="1"/>
                <c:pt idx="0">
                  <c:v>налоговые</c:v>
                </c:pt>
              </c:strCache>
            </c:strRef>
          </c:tx>
          <c:cat>
            <c:numRef>
              <c:f>Лист2!$B$2:$F$2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Лист2!$B$3:$F$3</c:f>
              <c:numCache>
                <c:formatCode>General</c:formatCode>
                <c:ptCount val="5"/>
                <c:pt idx="0">
                  <c:v>331</c:v>
                </c:pt>
                <c:pt idx="1">
                  <c:v>427.6</c:v>
                </c:pt>
                <c:pt idx="2">
                  <c:v>473.3</c:v>
                </c:pt>
                <c:pt idx="3">
                  <c:v>500.2</c:v>
                </c:pt>
                <c:pt idx="4">
                  <c:v>529.4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Лист2!$A$4</c:f>
              <c:strCache>
                <c:ptCount val="1"/>
                <c:pt idx="0">
                  <c:v>неналоговые</c:v>
                </c:pt>
              </c:strCache>
            </c:strRef>
          </c:tx>
          <c:cat>
            <c:numRef>
              <c:f>Лист2!$B$2:$F$2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Лист2!$B$4:$F$4</c:f>
              <c:numCache>
                <c:formatCode>General</c:formatCode>
                <c:ptCount val="5"/>
                <c:pt idx="0">
                  <c:v>201.7</c:v>
                </c:pt>
                <c:pt idx="1">
                  <c:v>240.4</c:v>
                </c:pt>
                <c:pt idx="2">
                  <c:v>202.4</c:v>
                </c:pt>
                <c:pt idx="3">
                  <c:v>134.4</c:v>
                </c:pt>
                <c:pt idx="4">
                  <c:v>153.4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Лист2!$A$5</c:f>
              <c:strCache>
                <c:ptCount val="1"/>
                <c:pt idx="0">
                  <c:v>безвозмездные</c:v>
                </c:pt>
              </c:strCache>
            </c:strRef>
          </c:tx>
          <c:cat>
            <c:numRef>
              <c:f>Лист2!$B$2:$F$2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Лист2!$B$5:$F$5</c:f>
              <c:numCache>
                <c:formatCode>General</c:formatCode>
                <c:ptCount val="5"/>
                <c:pt idx="0">
                  <c:v>930.5</c:v>
                </c:pt>
                <c:pt idx="1">
                  <c:v>1122.8</c:v>
                </c:pt>
                <c:pt idx="2">
                  <c:v>1368.3</c:v>
                </c:pt>
                <c:pt idx="3">
                  <c:v>1270.9000000000001</c:v>
                </c:pt>
                <c:pt idx="4">
                  <c:v>1468.4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Лист2!$A$6</c:f>
              <c:strCache>
                <c:ptCount val="1"/>
                <c:pt idx="0">
                  <c:v>Итого:</c:v>
                </c:pt>
              </c:strCache>
            </c:strRef>
          </c:tx>
          <c:cat>
            <c:numRef>
              <c:f>Лист2!$B$2:$F$2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Лист2!$B$6:$F$6</c:f>
              <c:numCache>
                <c:formatCode>General</c:formatCode>
                <c:ptCount val="5"/>
                <c:pt idx="0">
                  <c:v>1463.2</c:v>
                </c:pt>
                <c:pt idx="1">
                  <c:v>1790.8</c:v>
                </c:pt>
                <c:pt idx="2">
                  <c:v>2044</c:v>
                </c:pt>
                <c:pt idx="3">
                  <c:v>1905.5</c:v>
                </c:pt>
                <c:pt idx="4">
                  <c:v>2151.1999999999998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151360"/>
        <c:axId val="27157248"/>
      </c:lineChart>
      <c:catAx>
        <c:axId val="27151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7157248"/>
        <c:crosses val="autoZero"/>
        <c:auto val="1"/>
        <c:lblAlgn val="ctr"/>
        <c:lblOffset val="100"/>
        <c:noMultiLvlLbl val="0"/>
      </c:catAx>
      <c:valAx>
        <c:axId val="27157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1513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РАСХОДЫ КОНСОЛИДИРОВАННОГО БЮДЖЕТА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Лист1!$E$3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/>
                      <a:t>3</a:t>
                    </a:r>
                    <a:r>
                      <a:rPr lang="ru-RU" baseline="0"/>
                      <a:t> 340,8</a:t>
                    </a:r>
                    <a:r>
                      <a:rPr lang="ru-RU"/>
                      <a:t>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/>
                      <a:t>2</a:t>
                    </a:r>
                    <a:r>
                      <a:rPr lang="ru-RU" baseline="0"/>
                      <a:t> 278,9</a:t>
                    </a:r>
                    <a:r>
                      <a:rPr lang="ru-RU"/>
                      <a:t> млн.руб.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639968415418043E-3"/>
                  <c:y val="-2.2961165224074324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1 061,9 млн. руб.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Лист1!$F$2:$H$2</c:f>
              <c:strCache>
                <c:ptCount val="3"/>
                <c:pt idx="0">
                  <c:v>консолидированный (88,8%)</c:v>
                </c:pt>
                <c:pt idx="1">
                  <c:v>район  (94,6%)</c:v>
                </c:pt>
                <c:pt idx="2">
                  <c:v>поселения (76,0%)</c:v>
                </c:pt>
              </c:strCache>
            </c:strRef>
          </c:cat>
          <c:val>
            <c:numRef>
              <c:f>Лист1!$F$3:$H$3</c:f>
              <c:numCache>
                <c:formatCode>General</c:formatCode>
                <c:ptCount val="3"/>
                <c:pt idx="0">
                  <c:v>3340.8</c:v>
                </c:pt>
                <c:pt idx="1">
                  <c:v>2278.9</c:v>
                </c:pt>
                <c:pt idx="2">
                  <c:v>1061.9000000000001</c:v>
                </c:pt>
              </c:numCache>
            </c:numRef>
          </c:val>
        </c:ser>
        <c:ser>
          <c:idx val="1"/>
          <c:order val="1"/>
          <c:tx>
            <c:strRef>
              <c:f>Лист1!$E$4</c:f>
              <c:strCache>
                <c:ptCount val="1"/>
                <c:pt idx="0">
                  <c:v>факт 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910388629550487E-2"/>
                  <c:y val="-2.0873786567340369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2 965,2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375892612421261E-2"/>
                  <c:y val="-4.1749216739922152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2</a:t>
                    </a:r>
                    <a:r>
                      <a:rPr lang="ru-RU" baseline="0"/>
                      <a:t> 157,7</a:t>
                    </a:r>
                    <a:r>
                      <a:rPr lang="ru-RU"/>
                      <a:t> млн. руб.</a:t>
                    </a:r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2283902087795859E-2"/>
                  <c:y val="-2.2961165224074407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807,5 млн. руб.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Лист1!$F$2:$H$2</c:f>
              <c:strCache>
                <c:ptCount val="3"/>
                <c:pt idx="0">
                  <c:v>консолидированный (88,8%)</c:v>
                </c:pt>
                <c:pt idx="1">
                  <c:v>район  (94,6%)</c:v>
                </c:pt>
                <c:pt idx="2">
                  <c:v>поселения (76,0%)</c:v>
                </c:pt>
              </c:strCache>
            </c:strRef>
          </c:cat>
          <c:val>
            <c:numRef>
              <c:f>Лист1!$F$4:$H$4</c:f>
              <c:numCache>
                <c:formatCode>General</c:formatCode>
                <c:ptCount val="3"/>
                <c:pt idx="0">
                  <c:v>2965.2</c:v>
                </c:pt>
                <c:pt idx="1">
                  <c:v>2157.6999999999998</c:v>
                </c:pt>
                <c:pt idx="2">
                  <c:v>807.5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808512"/>
        <c:axId val="27810048"/>
        <c:axId val="0"/>
      </c:bar3DChart>
      <c:catAx>
        <c:axId val="27808512"/>
        <c:scaling>
          <c:orientation val="minMax"/>
        </c:scaling>
        <c:delete val="0"/>
        <c:axPos val="b"/>
        <c:majorTickMark val="out"/>
        <c:minorTickMark val="none"/>
        <c:tickLblPos val="nextTo"/>
        <c:crossAx val="27810048"/>
        <c:crosses val="autoZero"/>
        <c:auto val="1"/>
        <c:lblAlgn val="ctr"/>
        <c:lblOffset val="100"/>
        <c:noMultiLvlLbl val="0"/>
      </c:catAx>
      <c:valAx>
        <c:axId val="27810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78085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Структура налоговых и неналоговых платежей бюджета района за 2014 год в разрезе доходных источников</a:t>
            </a:r>
          </a:p>
        </c:rich>
      </c:tx>
      <c:layout/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Лист3!$C$3</c:f>
              <c:strCache>
                <c:ptCount val="1"/>
              </c:strCache>
            </c:strRef>
          </c:tx>
          <c:explosion val="25"/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1"/>
              <c:layout>
                <c:manualLayout>
                  <c:x val="0.1140565185164803"/>
                  <c:y val="-0.130646136665866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delete val="1"/>
            </c:dLbl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0"/>
          </c:dLbls>
          <c:cat>
            <c:strRef>
              <c:f>Лист3!$A$4:$B$13</c:f>
              <c:strCache>
                <c:ptCount val="9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Госпошлина</c:v>
                </c:pt>
                <c:pt idx="3">
                  <c:v>Доходы от использования муниципального имущества</c:v>
                </c:pt>
                <c:pt idx="4">
                  <c:v>Платежи за пользование природными ресурсами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Штрафы, санкции</c:v>
                </c:pt>
                <c:pt idx="7">
                  <c:v>Прочие неналоговые доходы</c:v>
                </c:pt>
                <c:pt idx="8">
                  <c:v>Иные платежи</c:v>
                </c:pt>
              </c:strCache>
            </c:strRef>
          </c:cat>
          <c:val>
            <c:numRef>
              <c:f>Лист3!$C$4:$C$13</c:f>
              <c:numCache>
                <c:formatCode>General</c:formatCode>
                <c:ptCount val="10"/>
                <c:pt idx="0">
                  <c:v>408.9</c:v>
                </c:pt>
                <c:pt idx="1">
                  <c:v>114.7</c:v>
                </c:pt>
                <c:pt idx="2">
                  <c:v>5.2</c:v>
                </c:pt>
                <c:pt idx="3">
                  <c:v>74.2</c:v>
                </c:pt>
                <c:pt idx="4">
                  <c:v>9.2000000000000011</c:v>
                </c:pt>
                <c:pt idx="5">
                  <c:v>41.5</c:v>
                </c:pt>
                <c:pt idx="6">
                  <c:v>8.2000000000000011</c:v>
                </c:pt>
                <c:pt idx="7">
                  <c:v>19.600000000000001</c:v>
                </c:pt>
                <c:pt idx="8">
                  <c:v>1.4</c:v>
                </c:pt>
              </c:numCache>
            </c:numRef>
          </c:val>
        </c:ser>
        <c:ser>
          <c:idx val="1"/>
          <c:order val="1"/>
          <c:tx>
            <c:strRef>
              <c:f>Лист3!$D$3</c:f>
              <c:strCache>
                <c:ptCount val="1"/>
              </c:strCache>
            </c:strRef>
          </c:tx>
          <c:explosion val="25"/>
          <c:cat>
            <c:strRef>
              <c:f>Лист3!$A$4:$B$13</c:f>
              <c:strCache>
                <c:ptCount val="9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Госпошлина</c:v>
                </c:pt>
                <c:pt idx="3">
                  <c:v>Доходы от использования муниципального имущества</c:v>
                </c:pt>
                <c:pt idx="4">
                  <c:v>Платежи за пользование природными ресурсами</c:v>
                </c:pt>
                <c:pt idx="5">
                  <c:v>Доходы от продажи материальных и нематериальных активов</c:v>
                </c:pt>
                <c:pt idx="6">
                  <c:v>Штрафы, санкции</c:v>
                </c:pt>
                <c:pt idx="7">
                  <c:v>Прочие неналоговые доходы</c:v>
                </c:pt>
                <c:pt idx="8">
                  <c:v>Иные платежи</c:v>
                </c:pt>
              </c:strCache>
            </c:strRef>
          </c:cat>
          <c:val>
            <c:numRef>
              <c:f>Лист3!$D$4:$D$13</c:f>
              <c:numCache>
                <c:formatCode>0.0</c:formatCode>
                <c:ptCount val="10"/>
                <c:pt idx="0">
                  <c:v>59.9</c:v>
                </c:pt>
                <c:pt idx="1">
                  <c:v>16.8</c:v>
                </c:pt>
                <c:pt idx="2">
                  <c:v>0.8</c:v>
                </c:pt>
                <c:pt idx="3">
                  <c:v>10.9</c:v>
                </c:pt>
                <c:pt idx="4">
                  <c:v>1.3</c:v>
                </c:pt>
                <c:pt idx="5">
                  <c:v>6.1</c:v>
                </c:pt>
                <c:pt idx="6">
                  <c:v>1.2</c:v>
                </c:pt>
                <c:pt idx="7">
                  <c:v>2.9</c:v>
                </c:pt>
                <c:pt idx="8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0.48116</cdr:x>
      <cdr:y>0.14568</cdr:y>
    </cdr:from>
    <cdr:to>
      <cdr:x>0.62029</cdr:x>
      <cdr:y>0.31835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62300" y="7715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0.48116</cdr:x>
      <cdr:y>0.14568</cdr:y>
    </cdr:from>
    <cdr:to>
      <cdr:x>0.62029</cdr:x>
      <cdr:y>0.31835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162300" y="7715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0.32432</cdr:x>
      <cdr:y>0.36327</cdr:y>
    </cdr:from>
    <cdr:to>
      <cdr:x>0.52941</cdr:x>
      <cdr:y>0.4651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1943099" y="1453280"/>
          <a:ext cx="1228726" cy="407362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18,6% 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71,6 млн. руб.</a:t>
          </a:r>
        </a:p>
      </cdr:txBody>
    </cdr:sp>
  </cdr:relSizeAnchor>
  <cdr:relSizeAnchor xmlns:cdr="http://schemas.openxmlformats.org/drawingml/2006/chartDrawing">
    <cdr:from>
      <cdr:x>0.05564</cdr:x>
      <cdr:y>0.68096</cdr:y>
    </cdr:from>
    <cdr:to>
      <cdr:x>0.26073</cdr:x>
      <cdr:y>0.78279</cdr:y>
    </cdr:to>
    <cdr:sp macro="" textlink="">
      <cdr:nvSpPr>
        <cdr:cNvPr id="3" name="Блок-схема: процесс 2"/>
        <cdr:cNvSpPr/>
      </cdr:nvSpPr>
      <cdr:spPr>
        <a:xfrm xmlns:a="http://schemas.openxmlformats.org/drawingml/2006/main">
          <a:off x="333367" y="2899296"/>
          <a:ext cx="1228741" cy="433559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35,6%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137,5 млн. руб.</a:t>
          </a:r>
        </a:p>
      </cdr:txBody>
    </cdr:sp>
  </cdr:relSizeAnchor>
  <cdr:relSizeAnchor xmlns:cdr="http://schemas.openxmlformats.org/drawingml/2006/chartDrawing">
    <cdr:from>
      <cdr:x>0.06359</cdr:x>
      <cdr:y>0.45811</cdr:y>
    </cdr:from>
    <cdr:to>
      <cdr:x>0.26868</cdr:x>
      <cdr:y>0.55993</cdr:y>
    </cdr:to>
    <cdr:sp macro="" textlink="">
      <cdr:nvSpPr>
        <cdr:cNvPr id="4" name="Блок-схема: процесс 3"/>
        <cdr:cNvSpPr/>
      </cdr:nvSpPr>
      <cdr:spPr>
        <a:xfrm xmlns:a="http://schemas.openxmlformats.org/drawingml/2006/main">
          <a:off x="381000" y="1832651"/>
          <a:ext cx="1228726" cy="407361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900" baseline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0.43403</cdr:x>
      <cdr:y>0.61158</cdr:y>
    </cdr:from>
    <cdr:to>
      <cdr:x>0.62639</cdr:x>
      <cdr:y>0.70035</cdr:y>
    </cdr:to>
    <cdr:sp macro="" textlink="">
      <cdr:nvSpPr>
        <cdr:cNvPr id="5" name="Блок-схема: процесс 4"/>
        <cdr:cNvSpPr/>
      </cdr:nvSpPr>
      <cdr:spPr>
        <a:xfrm xmlns:a="http://schemas.openxmlformats.org/drawingml/2006/main">
          <a:off x="2600347" y="2603891"/>
          <a:ext cx="1152472" cy="377954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14,4%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55,6 млн. руб</a:t>
          </a:r>
          <a:r>
            <a:rPr lang="ru-RU" sz="9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0.52679</cdr:x>
      <cdr:y>0.39744</cdr:y>
    </cdr:from>
    <cdr:to>
      <cdr:x>0.67783</cdr:x>
      <cdr:y>0.48621</cdr:y>
    </cdr:to>
    <cdr:sp macro="" textlink="">
      <cdr:nvSpPr>
        <cdr:cNvPr id="6" name="Блок-схема: процесс 5"/>
        <cdr:cNvSpPr/>
      </cdr:nvSpPr>
      <cdr:spPr>
        <a:xfrm xmlns:a="http://schemas.openxmlformats.org/drawingml/2006/main">
          <a:off x="4104456" y="2232248"/>
          <a:ext cx="1176817" cy="498588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2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0,2%</a:t>
          </a:r>
        </a:p>
        <a:p xmlns:a="http://schemas.openxmlformats.org/drawingml/2006/main">
          <a:pPr algn="ctr"/>
          <a:r>
            <a:rPr lang="ru-RU" sz="12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0,9 млн. руб.</a:t>
          </a:r>
        </a:p>
      </cdr:txBody>
    </cdr:sp>
  </cdr:relSizeAnchor>
  <cdr:relSizeAnchor xmlns:cdr="http://schemas.openxmlformats.org/drawingml/2006/chartDrawing">
    <cdr:from>
      <cdr:x>0</cdr:x>
      <cdr:y>0.25815</cdr:y>
    </cdr:from>
    <cdr:to>
      <cdr:x>0.16534</cdr:x>
      <cdr:y>0.33333</cdr:y>
    </cdr:to>
    <cdr:sp macro="" textlink="">
      <cdr:nvSpPr>
        <cdr:cNvPr id="7" name="Блок-схема: процесс 6"/>
        <cdr:cNvSpPr/>
      </cdr:nvSpPr>
      <cdr:spPr>
        <a:xfrm xmlns:a="http://schemas.openxmlformats.org/drawingml/2006/main">
          <a:off x="0" y="1449931"/>
          <a:ext cx="1288234" cy="422258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8,7% 33,7  млн. руб.</a:t>
          </a:r>
        </a:p>
      </cdr:txBody>
    </cdr:sp>
  </cdr:relSizeAnchor>
  <cdr:relSizeAnchor xmlns:cdr="http://schemas.openxmlformats.org/drawingml/2006/chartDrawing">
    <cdr:from>
      <cdr:x>0.2973</cdr:x>
      <cdr:y>0.15797</cdr:y>
    </cdr:from>
    <cdr:to>
      <cdr:x>0.49907</cdr:x>
      <cdr:y>0.24675</cdr:y>
    </cdr:to>
    <cdr:sp macro="" textlink="">
      <cdr:nvSpPr>
        <cdr:cNvPr id="8" name="Блок-схема: процесс 7"/>
        <cdr:cNvSpPr/>
      </cdr:nvSpPr>
      <cdr:spPr>
        <a:xfrm xmlns:a="http://schemas.openxmlformats.org/drawingml/2006/main">
          <a:off x="2316391" y="887258"/>
          <a:ext cx="1572041" cy="498644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2,2% 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8,7 млн. руб.</a:t>
          </a:r>
        </a:p>
      </cdr:txBody>
    </cdr:sp>
  </cdr:relSizeAnchor>
  <cdr:relSizeAnchor xmlns:cdr="http://schemas.openxmlformats.org/drawingml/2006/chartDrawing">
    <cdr:from>
      <cdr:x>0.32432</cdr:x>
      <cdr:y>0.36327</cdr:y>
    </cdr:from>
    <cdr:to>
      <cdr:x>0.52941</cdr:x>
      <cdr:y>0.4651</cdr:y>
    </cdr:to>
    <cdr:sp macro="" textlink="">
      <cdr:nvSpPr>
        <cdr:cNvPr id="10" name="Блок-схема: процесс 1"/>
        <cdr:cNvSpPr/>
      </cdr:nvSpPr>
      <cdr:spPr>
        <a:xfrm xmlns:a="http://schemas.openxmlformats.org/drawingml/2006/main">
          <a:off x="1943099" y="1453280"/>
          <a:ext cx="1228726" cy="407362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900" baseline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0.31319</cdr:x>
      <cdr:y>0.79058</cdr:y>
    </cdr:from>
    <cdr:to>
      <cdr:x>0.51828</cdr:x>
      <cdr:y>0.89241</cdr:y>
    </cdr:to>
    <cdr:sp macro="" textlink="">
      <cdr:nvSpPr>
        <cdr:cNvPr id="11" name="Блок-схема: процесс 2"/>
        <cdr:cNvSpPr/>
      </cdr:nvSpPr>
      <cdr:spPr>
        <a:xfrm xmlns:a="http://schemas.openxmlformats.org/drawingml/2006/main">
          <a:off x="1876417" y="3366021"/>
          <a:ext cx="1228741" cy="433559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18,4%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71,0 млн. руб.</a:t>
          </a:r>
        </a:p>
      </cdr:txBody>
    </cdr:sp>
  </cdr:relSizeAnchor>
  <cdr:relSizeAnchor xmlns:cdr="http://schemas.openxmlformats.org/drawingml/2006/chartDrawing">
    <cdr:from>
      <cdr:x>0.39746</cdr:x>
      <cdr:y>0.64737</cdr:y>
    </cdr:from>
    <cdr:to>
      <cdr:x>0.58982</cdr:x>
      <cdr:y>0.73614</cdr:y>
    </cdr:to>
    <cdr:sp macro="" textlink="">
      <cdr:nvSpPr>
        <cdr:cNvPr id="13" name="Блок-схема: процесс 4"/>
        <cdr:cNvSpPr/>
      </cdr:nvSpPr>
      <cdr:spPr>
        <a:xfrm xmlns:a="http://schemas.openxmlformats.org/drawingml/2006/main">
          <a:off x="2381249" y="2589806"/>
          <a:ext cx="1152525" cy="355135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900" baseline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0.43084</cdr:x>
      <cdr:y>0.52386</cdr:y>
    </cdr:from>
    <cdr:to>
      <cdr:x>0.58188</cdr:x>
      <cdr:y>0.61263</cdr:y>
    </cdr:to>
    <cdr:sp macro="" textlink="">
      <cdr:nvSpPr>
        <cdr:cNvPr id="14" name="Блок-схема: процесс 5"/>
        <cdr:cNvSpPr/>
      </cdr:nvSpPr>
      <cdr:spPr>
        <a:xfrm xmlns:a="http://schemas.openxmlformats.org/drawingml/2006/main">
          <a:off x="2581275" y="2095702"/>
          <a:ext cx="904875" cy="355135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900" baseline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0.05246</cdr:x>
      <cdr:y>0.25815</cdr:y>
    </cdr:from>
    <cdr:to>
      <cdr:x>0.16534</cdr:x>
      <cdr:y>0.33333</cdr:y>
    </cdr:to>
    <cdr:sp macro="" textlink="">
      <cdr:nvSpPr>
        <cdr:cNvPr id="15" name="Блок-схема: процесс 6"/>
        <cdr:cNvSpPr/>
      </cdr:nvSpPr>
      <cdr:spPr>
        <a:xfrm xmlns:a="http://schemas.openxmlformats.org/drawingml/2006/main">
          <a:off x="314325" y="1099101"/>
          <a:ext cx="676275" cy="320124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900" baseline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0.2973</cdr:x>
      <cdr:y>0.15797</cdr:y>
    </cdr:from>
    <cdr:to>
      <cdr:x>0.40541</cdr:x>
      <cdr:y>0.24675</cdr:y>
    </cdr:to>
    <cdr:sp macro="" textlink="">
      <cdr:nvSpPr>
        <cdr:cNvPr id="16" name="Блок-схема: процесс 7"/>
        <cdr:cNvSpPr/>
      </cdr:nvSpPr>
      <cdr:spPr>
        <a:xfrm xmlns:a="http://schemas.openxmlformats.org/drawingml/2006/main">
          <a:off x="1781176" y="672599"/>
          <a:ext cx="647700" cy="377965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ru-RU" sz="900" baseline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0.01848</cdr:x>
      <cdr:y>0.12975</cdr:y>
    </cdr:from>
    <cdr:to>
      <cdr:x>0.21781</cdr:x>
      <cdr:y>0.23714</cdr:y>
    </cdr:to>
    <cdr:sp macro="" textlink="">
      <cdr:nvSpPr>
        <cdr:cNvPr id="17" name="Блок-схема: процесс 8"/>
        <cdr:cNvSpPr/>
      </cdr:nvSpPr>
      <cdr:spPr>
        <a:xfrm xmlns:a="http://schemas.openxmlformats.org/drawingml/2006/main">
          <a:off x="144016" y="728757"/>
          <a:ext cx="1553034" cy="603169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1,1%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4,4 млн. руб.</a:t>
          </a:r>
        </a:p>
      </cdr:txBody>
    </cdr:sp>
  </cdr:relSizeAnchor>
  <cdr:relSizeAnchor xmlns:cdr="http://schemas.openxmlformats.org/drawingml/2006/chartDrawing">
    <cdr:from>
      <cdr:x>0.21304</cdr:x>
      <cdr:y>0.10738</cdr:y>
    </cdr:from>
    <cdr:to>
      <cdr:x>0.38816</cdr:x>
      <cdr:y>0.17827</cdr:y>
    </cdr:to>
    <cdr:sp macro="" textlink="">
      <cdr:nvSpPr>
        <cdr:cNvPr id="18" name="Блок-схема: процесс 17"/>
        <cdr:cNvSpPr/>
      </cdr:nvSpPr>
      <cdr:spPr>
        <a:xfrm xmlns:a="http://schemas.openxmlformats.org/drawingml/2006/main">
          <a:off x="1659885" y="603113"/>
          <a:ext cx="1364451" cy="398163"/>
        </a:xfrm>
        <a:prstGeom xmlns:a="http://schemas.openxmlformats.org/drawingml/2006/main" prst="flowChartProcess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0,7%</a:t>
          </a:r>
        </a:p>
        <a:p xmlns:a="http://schemas.openxmlformats.org/drawingml/2006/main">
          <a:pPr algn="ctr"/>
          <a:r>
            <a:rPr lang="ru-RU" sz="14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2,6 млн. руб</a:t>
          </a:r>
          <a:r>
            <a:rPr lang="ru-RU" sz="900" baseline="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.</a:t>
          </a:r>
        </a:p>
      </cdr:txBody>
    </cdr:sp>
  </cdr:relSizeAnchor>
  <cdr:relSizeAnchor xmlns:cdr="http://schemas.openxmlformats.org/drawingml/2006/chartDrawing">
    <cdr:from>
      <cdr:x>0.14467</cdr:x>
      <cdr:y>0.33333</cdr:y>
    </cdr:from>
    <cdr:to>
      <cdr:x>0.20668</cdr:x>
      <cdr:y>0.34004</cdr:y>
    </cdr:to>
    <cdr:sp macro="" textlink="">
      <cdr:nvSpPr>
        <cdr:cNvPr id="20" name="Прямая соединительная линия 19"/>
        <cdr:cNvSpPr/>
      </cdr:nvSpPr>
      <cdr:spPr>
        <a:xfrm xmlns:a="http://schemas.openxmlformats.org/drawingml/2006/main">
          <a:off x="866774" y="1419225"/>
          <a:ext cx="371475" cy="2857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0.31002</cdr:x>
      <cdr:y>0.26398</cdr:y>
    </cdr:from>
    <cdr:to>
      <cdr:x>0.34499</cdr:x>
      <cdr:y>0.29083</cdr:y>
    </cdr:to>
    <cdr:sp macro="" textlink="">
      <cdr:nvSpPr>
        <cdr:cNvPr id="22" name="Прямая соединительная линия 21"/>
        <cdr:cNvSpPr/>
      </cdr:nvSpPr>
      <cdr:spPr>
        <a:xfrm xmlns:a="http://schemas.openxmlformats.org/drawingml/2006/main" rot="10800000" flipV="1">
          <a:off x="1857374" y="1123949"/>
          <a:ext cx="209551" cy="11430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0.27504</cdr:x>
      <cdr:y>0.24162</cdr:y>
    </cdr:from>
    <cdr:to>
      <cdr:x>0.28617</cdr:x>
      <cdr:y>0.29531</cdr:y>
    </cdr:to>
    <cdr:sp macro="" textlink="">
      <cdr:nvSpPr>
        <cdr:cNvPr id="24" name="Прямая соединительная линия 23"/>
        <cdr:cNvSpPr/>
      </cdr:nvSpPr>
      <cdr:spPr>
        <a:xfrm xmlns:a="http://schemas.openxmlformats.org/drawingml/2006/main" rot="16200000" flipH="1">
          <a:off x="1566860" y="1109680"/>
          <a:ext cx="228595" cy="6668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0.21781</cdr:x>
      <cdr:y>0.26399</cdr:y>
    </cdr:from>
    <cdr:to>
      <cdr:x>0.26868</cdr:x>
      <cdr:y>0.30426</cdr:y>
    </cdr:to>
    <cdr:sp macro="" textlink="">
      <cdr:nvSpPr>
        <cdr:cNvPr id="26" name="Прямая соединительная линия 25"/>
        <cdr:cNvSpPr/>
      </cdr:nvSpPr>
      <cdr:spPr>
        <a:xfrm xmlns:a="http://schemas.openxmlformats.org/drawingml/2006/main">
          <a:off x="1304932" y="1123965"/>
          <a:ext cx="304774" cy="17145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0.6225</cdr:x>
      <cdr:y>0.45284</cdr:y>
    </cdr:from>
    <cdr:to>
      <cdr:x>0.7625</cdr:x>
      <cdr:y>0.51127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22912" y="2232248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dirty="0" smtClean="0">
              <a:solidFill>
                <a:schemeClr val="bg2"/>
              </a:solidFill>
            </a:rPr>
            <a:t>29 500,00</a:t>
          </a:r>
          <a:endParaRPr lang="ru-RU" sz="1400" dirty="0">
            <a:solidFill>
              <a:schemeClr val="bg2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Верхний колонтитул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051" name="Дата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55BE94-0232-402D-959A-3C4B58154DD7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2052" name="Образ слайда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</p:sp>
      <p:sp>
        <p:nvSpPr>
          <p:cNvPr id="2053" name="Заметки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54" name="Нижний колонтитул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055" name="Номер слайда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0ED125-A0E8-4587-B2E0-4B6C355336C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1461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48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51</a:t>
            </a:fld>
            <a:endParaRPr lang="ru-RU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52</a:t>
            </a:fld>
            <a:endParaRPr lang="ru-R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54</a:t>
            </a:fld>
            <a:endParaRPr lang="ru-RU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55</a:t>
            </a:fld>
            <a:endParaRPr lang="ru-RU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56</a:t>
            </a:fld>
            <a:endParaRPr lang="ru-RU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791741-1F40-45F7-A1F6-A60659D79FFE}" type="slidenum">
              <a:rPr lang="ru-RU" smtClean="0"/>
              <a:pPr/>
              <a:t>63</a:t>
            </a:fld>
            <a:endParaRPr lang="ru-RU" smtClean="0"/>
          </a:p>
        </p:txBody>
      </p:sp>
      <p:sp>
        <p:nvSpPr>
          <p:cNvPr id="1249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724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91E1482-F100-431F-89F9-408AF088BF98}" type="slidenum">
              <a:rPr lang="ru-RU" sz="1200">
                <a:latin typeface="+mn-lt"/>
              </a:rPr>
              <a:pPr algn="r">
                <a:defRPr/>
              </a:pPr>
              <a:t>63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64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ED125-A0E8-4587-B2E0-4B6C355336C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545319-5124-4DC3-A8D2-8C0DDC43BDE6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97B50-AF53-4C6E-9F2B-419FECA5D3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43463E-2E7C-4B60-A7C8-3B3A3A3EB48A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9BEEF-EB4B-4E88-A357-6E66C34A06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5E46062-725D-4D1F-A8E3-D27232974370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543BEB-B9AD-4E4E-A6D0-6080A1C8B05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21CA7B-4B52-4B27-B97E-BBBFC5533698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4E0BC-70E2-4663-97A0-2DBB7B8FE7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4692D1-4EA9-4EFF-9600-7E414C25B318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A04A1-7A9C-4274-B583-98CE1B8A2B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D98613-BA98-414F-AFAD-1392925CB495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A98C4-D128-494F-A281-96EEFEBFFF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356BE7-57FD-4AD5-A15C-5C01AACAFCC9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59034F-D802-4882-BD93-AC070C2F703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635983-E9DA-44BF-B4B0-8B53D5B857F1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B53BB-4CA8-45D6-B641-851907F43AA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5EF258-F9BD-4912-BFD1-48193DD3846C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51182-B949-4265-BFB2-E269D178450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B2F102-4BFF-4B29-9BC4-4897CC62EE68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E02E3-F3EA-4CC3-A006-5460995536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181096-2DAB-414D-A368-39124DAAF032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023DD9-15FE-4832-B0A1-C71E4A9DD4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Дата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3F0926A9-6F2B-4E46-9E7B-3CDD6B0102C5}" type="datetimeFigureOut">
              <a:rPr lang="ru-RU"/>
              <a:pPr/>
              <a:t>27.02.2015</a:t>
            </a:fld>
            <a:endParaRPr lang="ru-RU"/>
          </a:p>
        </p:txBody>
      </p:sp>
      <p:sp>
        <p:nvSpPr>
          <p:cNvPr id="1029" name="Нижний колонтитул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030" name="Номер слайда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E7689C2F-ACFC-4CCD-B32F-B62D4DD9E8F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_____Microsoft_Excel_97-20031.xls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emf"/><Relationship Id="rId5" Type="http://schemas.openxmlformats.org/officeDocument/2006/relationships/oleObject" Target="../embeddings/_____Microsoft_Excel_97-20033.xls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7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3.png"/><Relationship Id="rId7" Type="http://schemas.openxmlformats.org/officeDocument/2006/relationships/hyperlink" Target="http://www.google.ru/url?sa=i&amp;rct=j&amp;q=&amp;esrc=s&amp;source=images&amp;cd=&amp;cad=rja&amp;uact=8&amp;ved=0CAcQjRw&amp;url=http://www.kazved.ru/article/47070.aspx&amp;ei=MCbFVPXZCsPMygPV8oGoDQ&amp;bvm=bv.84349003,d.bGQ&amp;psig=AFQjCNHwaT7AtbLoZ-3sgeolpX07oa-h3g&amp;ust=1422292859542055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7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7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 descr="титульный лист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5174" y="620688"/>
            <a:ext cx="8893652" cy="62373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</a:t>
            </a:r>
            <a:r>
              <a:rPr lang="ru-RU" sz="36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Кингисеппского</a:t>
            </a: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2014 год и задачи на 2015 год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212652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ингисеппского района</a:t>
            </a:r>
            <a:endParaRPr lang="ru-RU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порт усть луг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3" y="2623519"/>
            <a:ext cx="2857520" cy="189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город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3" y="1714488"/>
            <a:ext cx="2858400" cy="181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арта района.png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106486"/>
            <a:ext cx="2643176" cy="332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фосфорит1.jpg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1214421"/>
            <a:ext cx="2500330" cy="188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816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6" name="Picture 6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7 с х\125099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857364"/>
            <a:ext cx="388191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7 с х\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4714876" cy="4072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Сельское хозяйство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7 с х\R-Konkurs%20Doyarok14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786190"/>
            <a:ext cx="3301249" cy="2657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инвестиции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       </a:t>
            </a:r>
            <a:r>
              <a:rPr lang="ru-RU" sz="24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Поддержка </a:t>
            </a: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сельхозпроизводителей</a:t>
            </a:r>
            <a:endParaRPr lang="ru-RU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Участие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сельхозпроизводителей в областных программах: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грант в размере более 1 млн. руб.на развитие пчеловодства;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гранты в размере около 7 млн. рублей на развитие овцеводства и более 12 млн. рублей на развитие </a:t>
            </a:r>
            <a:r>
              <a:rPr lang="ru-RU" sz="2000" dirty="0" smtClean="0"/>
              <a:t>животноводства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ru-RU" sz="2000" b="1" dirty="0" smtClean="0"/>
              <a:t>М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униципальная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программа с целью сохранения поголовья фуражных коров: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FontTx/>
              <a:buChar char="-"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 г. </a:t>
            </a:r>
            <a:r>
              <a:rPr lang="ru-RU" sz="2000" b="1" dirty="0" smtClean="0"/>
              <a:t>–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0,5 млн.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руб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.;</a:t>
            </a:r>
            <a:endParaRPr lang="ru-RU" sz="2000" dirty="0"/>
          </a:p>
          <a:p>
            <a:pPr algn="ctr">
              <a:buFontTx/>
              <a:buChar char="-"/>
            </a:pP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2013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г. - 1,2 млн. руб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.;</a:t>
            </a:r>
            <a:endParaRPr lang="ru-RU" sz="2000" dirty="0"/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2014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г. – 2,7 млн. руб.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ru-RU" sz="20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одержимое 9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/>
        </p:nvGraphicFramePr>
        <p:xfrm>
          <a:off x="0" y="1785926"/>
          <a:ext cx="9303712" cy="5326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9682643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/>
        </p:nvGraphicFramePr>
        <p:xfrm>
          <a:off x="-79856" y="388697"/>
          <a:ext cx="9303712" cy="6080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163991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/>
        </p:nvGraphicFramePr>
        <p:xfrm>
          <a:off x="-79856" y="1071545"/>
          <a:ext cx="9303712" cy="5397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361579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 noGrp="1"/>
          </p:cNvGraphicFramePr>
          <p:nvPr/>
        </p:nvGraphicFramePr>
        <p:xfrm>
          <a:off x="-79856" y="1357297"/>
          <a:ext cx="9303712" cy="511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Бюджет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800816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Бюджет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486917"/>
              </p:ext>
            </p:extLst>
          </p:nvPr>
        </p:nvGraphicFramePr>
        <p:xfrm>
          <a:off x="683568" y="2132856"/>
          <a:ext cx="7920880" cy="367241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37670"/>
                <a:gridCol w="1590590"/>
                <a:gridCol w="1871282"/>
                <a:gridCol w="1621338"/>
              </a:tblGrid>
              <a:tr h="10801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показателя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на 2014 год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Исполнение 2014 года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% исполнения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(млн.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руб.)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439,1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367,5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83,7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(млн. руб.)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543,4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386,0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71,0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0121">
                <a:tc>
                  <a:txBody>
                    <a:bodyPr/>
                    <a:lstStyle/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Дефицит</a:t>
                      </a:r>
                      <a:r>
                        <a:rPr lang="ru-RU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(-),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Профицит (+)</a:t>
                      </a:r>
                    </a:p>
                    <a:p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(млн. руб.)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-104,3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-18,5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Х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5536" y="764704"/>
            <a:ext cx="8568952" cy="83099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Исполнение бюджета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 «Кингисеппское городское поселение» за 2014 год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5229200"/>
            <a:ext cx="864096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Процент исполнения доходной части бюджета за 2014 год: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налоговые доходы – 104,3%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неналоговые доходы – 49,6 %</a:t>
            </a:r>
          </a:p>
          <a:p>
            <a:endParaRPr lang="ru-RU" dirty="0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88679891"/>
              </p:ext>
            </p:extLst>
          </p:nvPr>
        </p:nvGraphicFramePr>
        <p:xfrm>
          <a:off x="539552" y="620688"/>
          <a:ext cx="7488832" cy="44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76672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Динамика поступлений собственных доходов бюджета МО «Кингисеппское городское поселение» за 2012-2014 годы (млн. руб.)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676087208"/>
              </p:ext>
            </p:extLst>
          </p:nvPr>
        </p:nvGraphicFramePr>
        <p:xfrm>
          <a:off x="611560" y="1484784"/>
          <a:ext cx="777686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43109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Кредиторская задолженность бюджета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Кингисеппское городское поселение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517232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  <a:ea typeface="Calibri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68956702"/>
              </p:ext>
            </p:extLst>
          </p:nvPr>
        </p:nvGraphicFramePr>
        <p:xfrm>
          <a:off x="467544" y="1597442"/>
          <a:ext cx="8375972" cy="4289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549060757"/>
              </p:ext>
            </p:extLst>
          </p:nvPr>
        </p:nvGraphicFramePr>
        <p:xfrm>
          <a:off x="683568" y="908720"/>
          <a:ext cx="7791425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Социально-экономическое партнёрство</a:t>
            </a:r>
            <a:endParaRPr lang="ru-RU" sz="3200" b="1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9243891"/>
              </p:ext>
            </p:extLst>
          </p:nvPr>
        </p:nvGraphicFramePr>
        <p:xfrm>
          <a:off x="457200" y="1196752"/>
          <a:ext cx="8229600" cy="4929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Социально-экономическое партнёрство</a:t>
            </a:r>
            <a:endParaRPr lang="ru-RU" sz="3200" b="1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10874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Управление имуществом и землей</a:t>
            </a:r>
            <a:endParaRPr lang="ru-RU" sz="4000" b="1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4578" name="Диаграмма 3"/>
          <p:cNvGraphicFramePr>
            <a:graphicFrameLocks noGrp="1"/>
          </p:cNvGraphicFramePr>
          <p:nvPr>
            <p:ph idx="1"/>
          </p:nvPr>
        </p:nvGraphicFramePr>
        <p:xfrm>
          <a:off x="569912" y="1893887"/>
          <a:ext cx="8004175" cy="393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2" r:id="rId5" imgW="8004742" imgH="3938357" progId="Excel.Sheet.8">
                  <p:embed/>
                </p:oleObj>
              </mc:Choice>
              <mc:Fallback>
                <p:oleObj r:id="rId5" imgW="8004742" imgH="3938357" progId="Excel.Sheet.8">
                  <p:embed/>
                  <p:pic>
                    <p:nvPicPr>
                      <p:cNvPr id="0" name="Picture 1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12" y="1893887"/>
                        <a:ext cx="8004175" cy="3938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57290" y="1357298"/>
            <a:ext cx="6500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latin typeface="+mj-lt"/>
              </a:rPr>
              <a:t>          Претензионно</a:t>
            </a:r>
            <a:r>
              <a:rPr lang="ru-RU" sz="2400" b="1" dirty="0" smtClean="0">
                <a:latin typeface="+mj-lt"/>
              </a:rPr>
              <a:t>-исковая работа</a:t>
            </a:r>
            <a:endParaRPr lang="ru-RU" sz="2400" b="1" dirty="0">
              <a:latin typeface="+mj-lt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Управление имуществом и землей</a:t>
            </a:r>
            <a:endParaRPr lang="ru-RU" sz="4000" b="1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000" b="1" dirty="0" smtClean="0"/>
              <a:t>Получено в консолидированный бюджет МО «</a:t>
            </a:r>
            <a:r>
              <a:rPr lang="ru-RU" sz="2000" b="1" dirty="0" err="1" smtClean="0"/>
              <a:t>Кингисеппский</a:t>
            </a:r>
            <a:r>
              <a:rPr lang="ru-RU" sz="2000" b="1" dirty="0" smtClean="0"/>
              <a:t> муниципальный район» в результате </a:t>
            </a:r>
            <a:r>
              <a:rPr lang="ru-RU" sz="2000" b="1" dirty="0" err="1" smtClean="0"/>
              <a:t>претензионно-исковой</a:t>
            </a:r>
            <a:r>
              <a:rPr lang="ru-RU" sz="2000" b="1" dirty="0" smtClean="0"/>
              <a:t> работы </a:t>
            </a:r>
          </a:p>
          <a:p>
            <a:endParaRPr lang="ru-RU" sz="20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714348" y="2571745"/>
          <a:ext cx="7786742" cy="3550440"/>
        </p:xfrm>
        <a:graphic>
          <a:graphicData uri="http://schemas.openxmlformats.org/drawingml/2006/table">
            <a:tbl>
              <a:tblPr lastRow="1" bandRow="1">
                <a:tableStyleId>{5C22544A-7EE6-4342-B048-85BDC9FD1C3A}</a:tableStyleId>
              </a:tblPr>
              <a:tblGrid>
                <a:gridCol w="3893371"/>
                <a:gridCol w="3893371"/>
              </a:tblGrid>
              <a:tr h="618070">
                <a:tc>
                  <a:txBody>
                    <a:bodyPr/>
                    <a:lstStyle/>
                    <a:p>
                      <a:r>
                        <a:rPr lang="ru-RU" dirty="0" smtClean="0"/>
                        <a:t>2010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11 914,87 </a:t>
                      </a:r>
                      <a:r>
                        <a:rPr lang="ru-RU" sz="1800" b="0" dirty="0" smtClean="0"/>
                        <a:t>тыс. руб.</a:t>
                      </a:r>
                    </a:p>
                  </a:txBody>
                  <a:tcPr/>
                </a:tc>
              </a:tr>
              <a:tr h="586474">
                <a:tc>
                  <a:txBody>
                    <a:bodyPr/>
                    <a:lstStyle/>
                    <a:p>
                      <a:r>
                        <a:rPr lang="ru-RU" dirty="0" smtClean="0"/>
                        <a:t>2011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16 008 </a:t>
                      </a:r>
                      <a:r>
                        <a:rPr lang="ru-RU" sz="1800" b="0" dirty="0" smtClean="0"/>
                        <a:t>тыс. руб.</a:t>
                      </a:r>
                    </a:p>
                  </a:txBody>
                  <a:tcPr/>
                </a:tc>
              </a:tr>
              <a:tr h="586474">
                <a:tc>
                  <a:txBody>
                    <a:bodyPr/>
                    <a:lstStyle/>
                    <a:p>
                      <a:r>
                        <a:rPr lang="ru-RU" dirty="0" smtClean="0"/>
                        <a:t>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12 653,1 </a:t>
                      </a:r>
                      <a:r>
                        <a:rPr lang="ru-RU" sz="1800" b="0" dirty="0" smtClean="0"/>
                        <a:t>тыс.</a:t>
                      </a:r>
                      <a:r>
                        <a:rPr lang="ru-RU" sz="1800" b="0" baseline="0" dirty="0" smtClean="0"/>
                        <a:t> руб. </a:t>
                      </a:r>
                      <a:endParaRPr lang="ru-RU" sz="1800" b="0" dirty="0" smtClean="0"/>
                    </a:p>
                  </a:txBody>
                  <a:tcPr/>
                </a:tc>
              </a:tr>
              <a:tr h="586474">
                <a:tc>
                  <a:txBody>
                    <a:bodyPr/>
                    <a:lstStyle/>
                    <a:p>
                      <a:r>
                        <a:rPr lang="ru-RU" dirty="0" smtClean="0"/>
                        <a:t>2013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18 735,46</a:t>
                      </a:r>
                      <a:r>
                        <a:rPr lang="ru-RU" sz="1800" b="1" baseline="0" dirty="0" smtClean="0"/>
                        <a:t> </a:t>
                      </a:r>
                      <a:r>
                        <a:rPr lang="ru-RU" sz="1800" b="0" baseline="0" dirty="0" smtClean="0"/>
                        <a:t>тыс. руб. </a:t>
                      </a:r>
                      <a:endParaRPr lang="ru-RU" sz="1800" b="0" dirty="0" smtClean="0"/>
                    </a:p>
                  </a:txBody>
                  <a:tcPr/>
                </a:tc>
              </a:tr>
              <a:tr h="586474">
                <a:tc>
                  <a:txBody>
                    <a:bodyPr/>
                    <a:lstStyle/>
                    <a:p>
                      <a:r>
                        <a:rPr lang="ru-RU" dirty="0" smtClean="0"/>
                        <a:t>2014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11 652,09 </a:t>
                      </a:r>
                      <a:r>
                        <a:rPr lang="ru-RU" sz="1800" b="0" dirty="0" smtClean="0"/>
                        <a:t>тыс.</a:t>
                      </a:r>
                      <a:r>
                        <a:rPr lang="ru-RU" sz="1800" b="0" baseline="0" dirty="0" smtClean="0"/>
                        <a:t> руб. </a:t>
                      </a:r>
                      <a:endParaRPr lang="ru-RU" sz="1800" b="0" dirty="0" smtClean="0"/>
                    </a:p>
                  </a:txBody>
                  <a:tcPr/>
                </a:tc>
              </a:tr>
              <a:tr h="586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ВСЕГО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70 963,52 </a:t>
                      </a:r>
                      <a:r>
                        <a:rPr lang="ru-RU" sz="1800" b="0" dirty="0" smtClean="0"/>
                        <a:t>тыс. руб.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45172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Управление имуществом и землей</a:t>
            </a:r>
            <a:endParaRPr lang="ru-RU" sz="4000" b="1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602" name="Диаграмма 3"/>
          <p:cNvGraphicFramePr>
            <a:graphicFrameLocks noGrp="1"/>
          </p:cNvGraphicFramePr>
          <p:nvPr>
            <p:ph idx="1"/>
          </p:nvPr>
        </p:nvGraphicFramePr>
        <p:xfrm>
          <a:off x="1147762" y="2719406"/>
          <a:ext cx="684847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6" name="Worksheet" r:id="rId5" imgW="6848567" imgH="3352928" progId="Excel.Sheet.8">
                  <p:embed/>
                </p:oleObj>
              </mc:Choice>
              <mc:Fallback>
                <p:oleObj name="Worksheet" r:id="rId5" imgW="6848567" imgH="3352928" progId="Excel.Sheet.8">
                  <p:embed/>
                  <p:pic>
                    <p:nvPicPr>
                      <p:cNvPr id="0" name="Picture 1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7762" y="2719406"/>
                        <a:ext cx="6848475" cy="335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42910" y="1714488"/>
            <a:ext cx="7500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dirty="0" smtClean="0">
                <a:latin typeface="+mj-lt"/>
              </a:rPr>
              <a:t>Бесплатное предоставление земельных участков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0"/>
            <a:ext cx="8329642" cy="4686320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территории </a:t>
            </a:r>
            <a:r>
              <a:rPr lang="ru-RU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Кингисеппского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района работают 15 застройщиков: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«Строительная компания «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Балт-Строй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ПГ «Фосфорит»; 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«Квадрат»;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«АСЭРП»;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«ФИННРАНТА СТРОЙ»;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БалтФасад-СПБ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«РЕМСТРОЙ»;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«Новый Ямбург»;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«Строительный трест № 3»;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Петро-Инвест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ОАО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«Агентство по развитию территории «Дачное»;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«ТАРАФОРМ»;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«Квартал 17 А»;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«ИТЕРА-КАЗАНЬ»;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ООО 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16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Балт</a:t>
            </a:r>
            <a:r>
              <a:rPr lang="ru-RU" sz="16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Строй Сервис»</a:t>
            </a:r>
          </a:p>
          <a:p>
            <a:endParaRPr lang="ru-RU" sz="1600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0 строительство 2\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643049"/>
            <a:ext cx="2952772" cy="2214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9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0 строительство 2\1394128844_stroj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9589" y="3857628"/>
            <a:ext cx="3007253" cy="225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0 строительство 2\25_04_09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785926"/>
            <a:ext cx="542928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Строительство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 Комитетом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архитектуры и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градостроительства</a:t>
            </a:r>
          </a:p>
          <a:p>
            <a:pPr algn="ctr">
              <a:buNone/>
            </a:pPr>
            <a:endParaRPr lang="ru-RU" sz="20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рассмотрено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согласовано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210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проектов на строительство и реконструкцию зданий и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сооружений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подготовлено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заключений по земельным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участкам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выдано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127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разрешений на право производства строительно-монтажных работ по промышленным объектам и объектам жилищно-гражданского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назначения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выдано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32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разрешения на ввод в эксплуатацию объектов капитального строительства.</a:t>
            </a:r>
          </a:p>
          <a:p>
            <a:endParaRPr lang="ru-RU" sz="2000" dirty="0"/>
          </a:p>
        </p:txBody>
      </p:sp>
      <p:pic>
        <p:nvPicPr>
          <p:cNvPr id="75778" name="Picture 2" descr="C:\Users\Marina.Ivanitskaya.KINGRAY\Desktop\Карта_градостроительного_зонирования_для_сайт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18000"/>
            <a:ext cx="228944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84200" y="1778000"/>
          <a:ext cx="8369300" cy="407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" name="Worksheet" r:id="rId5" imgW="6277043" imgH="3057525" progId="Excel.Sheet.8">
                  <p:embed/>
                </p:oleObj>
              </mc:Choice>
              <mc:Fallback>
                <p:oleObj name="Worksheet" r:id="rId5" imgW="6277043" imgH="3057525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00" y="1778000"/>
                        <a:ext cx="8369300" cy="4076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1142984"/>
            <a:ext cx="8001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Обеспечение жилыми помещениями детей- сирот , специалистов бюджетной сферы, педагогов</a:t>
            </a:r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Жилищный вопрос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91377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Улучшение жилищных условий граждан</a:t>
            </a:r>
            <a:endParaRPr lang="ru-RU" sz="3600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26626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7 жилищные условия\0_da0db_53195008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357298"/>
            <a:ext cx="3429024" cy="514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7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7 жилищные условия\5554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1285860"/>
            <a:ext cx="3667108" cy="275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7 жилищные условия\0_da0d9_96913fdf_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071942"/>
            <a:ext cx="3857620" cy="2570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ЖКХ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2014 год:</a:t>
            </a:r>
            <a:endParaRPr lang="ru-RU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выполнены работы по строительству газопроводов низкого и среднего давления в микрорайоне «Южный». Возможность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подключения 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192 домовладения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Деревни Большой и Малый Луцк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проведен газ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 жилой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застройке: </a:t>
            </a:r>
            <a:r>
              <a:rPr lang="ru-RU" sz="2000" dirty="0" smtClean="0"/>
              <a:t>з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атраты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проектирование и строительство газопровода: 15,6 млн. руб. </a:t>
            </a:r>
            <a:r>
              <a:rPr lang="ru-RU" sz="2000" dirty="0" smtClean="0"/>
              <a:t>В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озможность  подключения 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более 130 домовладений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Ивангород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построен газопровод на сумму 1,6 млн. руб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20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 smtClean="0"/>
              <a:t>Д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Кайболово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д. </a:t>
            </a:r>
            <a:r>
              <a:rPr lang="ru-RU" sz="20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Удосолово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заключен контракт на проектно-изыскательские работы  межпоселкового газопровода на сумму 1,8 млн. руб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071546"/>
            <a:ext cx="179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Газификация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2" name="Picture 2" descr="C:\Users\Marina.Ivanitskaya.KINGRAY\Desktop\1409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80" y="4957523"/>
            <a:ext cx="2500524" cy="15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C:\Users\Marina.Ivanitskaya.KINGRAY\Desktop\regional-policy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88" y="4957523"/>
            <a:ext cx="2663648" cy="15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ЖКХ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год: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проектирование газопроводов к жилой застройке в трех населенных пунктах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Пустомержского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Котельского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сельских поселений, ул. </a:t>
            </a:r>
            <a:r>
              <a:rPr lang="ru-RU" sz="20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Воскова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Кингисеппе: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2014 г - 2,6 млн. руб.;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 г.- 5,5 млн. руб. 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Общая протяжённость </a:t>
            </a:r>
            <a:r>
              <a:rPr lang="ru-RU" sz="2000" b="1" dirty="0" smtClean="0"/>
              <a:t>-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более 9 км. </a:t>
            </a:r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Строительство газопроводов обеспечит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возможность газификации более 500 домов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1071546"/>
            <a:ext cx="17355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Газификация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19\03dc83bf27c2192b3e9d30d4cd63be3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6538" y="2643182"/>
            <a:ext cx="293126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ЖКХ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1440878"/>
            <a:ext cx="8291264" cy="468528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выполнены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работы на сумму более 22 млн. руб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.: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замена 1,5 км тепловых сетей в Кингисеппе;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участков тепловых сетей и трубопроводов в котельной д. Б.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Куземкино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восстановление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участка тепловых сетей в Ивангороде;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тепловых сетей и замена котла в котельной в д.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Ополье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участка теплосетей и замена котла и технологического оборудования в котельных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Пустомержского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сельского 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поселения 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071546"/>
            <a:ext cx="20967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Теплоснабжение</a:t>
            </a:r>
            <a:endParaRPr lang="ru-RU" sz="2000" b="1" dirty="0">
              <a:latin typeface="+mn-lt"/>
            </a:endParaRPr>
          </a:p>
        </p:txBody>
      </p:sp>
      <p:pic>
        <p:nvPicPr>
          <p:cNvPr id="28674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0\606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7" y="3996042"/>
            <a:ext cx="2736304" cy="2055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0\dad2807b4b9ae688ab294ca68ae6c9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077072"/>
            <a:ext cx="2736304" cy="205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ЖКХ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выполнены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ремонтные работы объектов водоснабжения: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капитальный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участка водовода в дер. Ратчино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Фалилеевского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сельского поселения;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водопровода в д.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Пустомержа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восстановление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закольцовки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водопроводной сети в Ивангороде;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капитальный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водопровода в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мкр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Лесобиржа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произведен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участка водовода и построена  новая скважина для водоснабжения  д. Малый Луцк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счет средств резервного фонда Правительства Ленинградской области заключен контракт на 2015 год по капитальному ремонту водопровода </a:t>
            </a:r>
            <a:r>
              <a:rPr lang="ru-RU" sz="2000" dirty="0" smtClean="0"/>
              <a:t>для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обеспечения давления для подачи холодной воды к жилым домам № 28, 32 по ул. Воровского на сумму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2,4 млн. руб.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071546"/>
            <a:ext cx="1951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Водоснабжение</a:t>
            </a:r>
            <a:endParaRPr lang="ru-RU" sz="2000" b="1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285720" y="1571612"/>
          <a:ext cx="8429684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ЖКХ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868" y="1071546"/>
            <a:ext cx="1887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+mn-lt"/>
              </a:rPr>
              <a:t>Водоотведение</a:t>
            </a:r>
            <a:endParaRPr lang="ru-RU" sz="2000" b="1" dirty="0">
              <a:latin typeface="+mn-lt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5778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slider_412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876"/>
            <a:ext cx="4405290" cy="2936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5779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szep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5000660" cy="3180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Энергосбережение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2\SAM_24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2328841"/>
            <a:ext cx="4662480" cy="3108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8" name="Picture 8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2\137491859025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328842"/>
            <a:ext cx="4432902" cy="310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Энергосбережение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3\1424-2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2669" y="3005593"/>
            <a:ext cx="1275063" cy="1914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E:\конкурс\межд сад\2013-09-16 (4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48" y="1052736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конкурс\межд сад\2014-01-16 (8)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748" y="4272031"/>
            <a:ext cx="3371350" cy="240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1337221" y="3046436"/>
            <a:ext cx="1699701" cy="1873665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60343">
            <a:off x="5395348" y="1044246"/>
            <a:ext cx="2112116" cy="280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09849">
            <a:off x="5586457" y="3667819"/>
            <a:ext cx="3355319" cy="2956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Дорожное хозяйство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выполнены строительные и ремонтные работы автомобильных дорог на общую сумму 118,9 млн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руб.:</a:t>
            </a:r>
            <a:endParaRPr lang="ru-RU" sz="20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областной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бюджет–109 млн. руб.;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местные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бюджеты – 9,9 млн.руб.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20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r>
              <a:rPr lang="ru-RU" sz="2000" dirty="0" smtClean="0"/>
              <a:t>Н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сумму 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63,1 млн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руб</a:t>
            </a:r>
            <a:r>
              <a:rPr lang="ru-RU" sz="20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строительство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подъезда к полигону ТБО – 61,3 млн. руб.;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подъездной дороги "Большой Луцк - Малый Луцк" 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1,5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млн. руб.;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подъездной автодороги к дер.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Кленно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300 тыс. руб. </a:t>
            </a:r>
          </a:p>
          <a:p>
            <a:endParaRPr lang="ru-RU" sz="2000" dirty="0"/>
          </a:p>
        </p:txBody>
      </p:sp>
      <p:pic>
        <p:nvPicPr>
          <p:cNvPr id="77826" name="Picture 2" descr="C:\Users\Marina.Ivanitskaya.KINGRAY\Desktop\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157192"/>
            <a:ext cx="230425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7" name="Picture 3" descr="C:\Users\Marina.Ivanitskaya.KINGRAY\Desktop\3836432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16" y="2348880"/>
            <a:ext cx="244827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Кингисепп: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выполнены дорожные ремонты на сумму 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30,7млн.руб.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улицы </a:t>
            </a:r>
            <a:r>
              <a:rPr lang="ru-RU" sz="18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Лужская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Большой  бульвар,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Крикковское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шоссе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Ивангород: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выполнены работы на сумму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23,8млн. руб. (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улицы Котовского, Гагарина, Текстильщиков</a:t>
            </a:r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800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Нежновское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сельское поселение: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ремонт дороги в д.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Иципино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сумму 1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,3млн.руб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 счет внебюджетных средств (6,6 млн. руб.):</a:t>
            </a:r>
            <a:endParaRPr lang="ru-RU" sz="1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выполнен ремонт одного из участков Нарвского шоссе (до Объезжей улицы);</a:t>
            </a:r>
          </a:p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обустроены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автопарковка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вдоль дома № 31 по улице Воровского и гостевая парковка у дома № 12А по Железнодорожной улице;</a:t>
            </a:r>
          </a:p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проведен выборочный ремонт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Новопорховской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улицы и </a:t>
            </a:r>
            <a:r>
              <a:rPr lang="ru-RU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Крикковского</a:t>
            </a:r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шоссе;</a:t>
            </a:r>
          </a:p>
          <a:p>
            <a:r>
              <a:rPr lang="ru-RU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проложен тротуар по Таможенной улице.</a:t>
            </a:r>
          </a:p>
          <a:p>
            <a:endParaRPr lang="ru-RU" sz="2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dirty="0" smtClean="0"/>
              <a:t>Дорожное хозяйство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9" descr="img_7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781300"/>
            <a:ext cx="3600450" cy="2398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79" name="Picture 22" descr="http://kng.lokos.net/o_nas/archiv/2014/new_school/original/img_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3860800"/>
            <a:ext cx="2808287" cy="1871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23" descr="img_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557338"/>
            <a:ext cx="2725737" cy="409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123" name="Group 27"/>
          <p:cNvGraphicFramePr>
            <a:graphicFrameLocks noGrp="1"/>
          </p:cNvGraphicFramePr>
          <p:nvPr/>
        </p:nvGraphicFramePr>
        <p:xfrm>
          <a:off x="179388" y="1571625"/>
          <a:ext cx="5976937" cy="947738"/>
        </p:xfrm>
        <a:graphic>
          <a:graphicData uri="http://schemas.openxmlformats.org/drawingml/2006/table">
            <a:tbl>
              <a:tblPr/>
              <a:tblGrid>
                <a:gridCol w="2879725"/>
                <a:gridCol w="3097212"/>
              </a:tblGrid>
              <a:tr h="3160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Областной бюджет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289 млн. 046 тыс. 935 рублей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56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Муниципальный бюджет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70 млн. 550 тыс. 107 рублей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606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ВСЕГО: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 pitchFamily="18" charset="0"/>
                          <a:cs typeface="Calibri" pitchFamily="34" charset="0"/>
                        </a:rPr>
                        <a:t>359 млн. 597 тыс. 042 рубля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91" name="Rectangle 1"/>
          <p:cNvSpPr>
            <a:spLocks noChangeArrowheads="1"/>
          </p:cNvSpPr>
          <p:nvPr/>
        </p:nvSpPr>
        <p:spPr bwMode="auto">
          <a:xfrm>
            <a:off x="-19380" y="251094"/>
            <a:ext cx="752064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indent="449263" algn="ctr" eaLnBrk="0" hangingPunct="0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Средства, затраченные на строительство школы 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 п. Усть-Луга (230 учащихся)</a:t>
            </a:r>
          </a:p>
        </p:txBody>
      </p:sp>
      <p:pic>
        <p:nvPicPr>
          <p:cNvPr id="3093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4" name="Прямоугольник 7"/>
          <p:cNvSpPr>
            <a:spLocks noChangeArrowheads="1"/>
          </p:cNvSpPr>
          <p:nvPr/>
        </p:nvSpPr>
        <p:spPr bwMode="auto">
          <a:xfrm>
            <a:off x="571500" y="5854700"/>
            <a:ext cx="8143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Запланировано строительство школы на 220 мест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д.Пустомержа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 descr="Фото: Югова Людмила Борис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500438"/>
            <a:ext cx="397510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19050" y="312738"/>
            <a:ext cx="8162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449263"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Укрепление материально-технической базы</a:t>
            </a:r>
          </a:p>
          <a:p>
            <a:pPr indent="449263" algn="ctr">
              <a:defRPr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indent="449263"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117,5 млн.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рублей:</a:t>
            </a:r>
          </a:p>
        </p:txBody>
      </p:sp>
      <p:pic>
        <p:nvPicPr>
          <p:cNvPr id="4101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0" y="1285875"/>
            <a:ext cx="8929688" cy="2428875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работы по утеплению фасадов  школы в д.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Ополье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детского сада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Пустомерже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замена оконных блоков более чем в 15 учреждениях;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ремонт теневых навесов; ремонт кровель и межпанельных швов;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ремонт и замена системы фильтрации воды в бассейне детского сада № 2;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ремонты спортивных залов в школах № 3 и 4,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Котельской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Ал.-Горкской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школ;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ремонт столовой 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Вистинской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школе;</a:t>
            </a:r>
          </a:p>
          <a:p>
            <a:pPr>
              <a:buFont typeface="Arial" charset="0"/>
              <a:buChar char="•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установка ограждений в 3-х учреждениях</a:t>
            </a:r>
          </a:p>
        </p:txBody>
      </p:sp>
      <p:sp>
        <p:nvSpPr>
          <p:cNvPr id="4103" name="Rectangle 1"/>
          <p:cNvSpPr>
            <a:spLocks noChangeArrowheads="1"/>
          </p:cNvSpPr>
          <p:nvPr/>
        </p:nvSpPr>
        <p:spPr bwMode="auto">
          <a:xfrm>
            <a:off x="4522788" y="3429000"/>
            <a:ext cx="4621212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территориях 4-х школ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построены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современные многофункциональные площадки</a:t>
            </a:r>
          </a:p>
          <a:p>
            <a:pPr algn="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планах  - строительство еще 3-х площадок </a:t>
            </a:r>
          </a:p>
          <a:p>
            <a:pPr algn="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ремонт как минимум 2-х спортивных залов</a:t>
            </a:r>
          </a:p>
          <a:p>
            <a:pPr algn="r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71500" y="5699125"/>
            <a:ext cx="51085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2014 году создано 7 школьных спортивных клубов,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Учащиеся приняли участие  более чем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10 видах  различных соревнований</a:t>
            </a:r>
          </a:p>
        </p:txBody>
      </p:sp>
      <p:pic>
        <p:nvPicPr>
          <p:cNvPr id="5127" name="Picture 7" descr="http://kngcity.lokos.net/portal/archiv/2014/komissiya/original/img_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88" y="4857750"/>
            <a:ext cx="2714625" cy="1808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3" cstate="print"/>
          <a:srcRect r="15039" b="41667"/>
          <a:stretch>
            <a:fillRect/>
          </a:stretch>
        </p:blipFill>
        <p:spPr bwMode="auto">
          <a:xfrm>
            <a:off x="214313" y="928688"/>
            <a:ext cx="8001000" cy="308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75" y="3643313"/>
            <a:ext cx="5286375" cy="297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276725"/>
            <a:ext cx="3571875" cy="200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51" name="Rectangle 1"/>
          <p:cNvSpPr>
            <a:spLocks noChangeArrowheads="1"/>
          </p:cNvSpPr>
          <p:nvPr/>
        </p:nvSpPr>
        <p:spPr bwMode="auto">
          <a:xfrm>
            <a:off x="-16850" y="214461"/>
            <a:ext cx="6571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Единое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информационное пространство</a:t>
            </a:r>
          </a:p>
        </p:txBody>
      </p:sp>
      <p:sp>
        <p:nvSpPr>
          <p:cNvPr id="6152" name="Rectangle 1"/>
          <p:cNvSpPr>
            <a:spLocks noChangeArrowheads="1"/>
          </p:cNvSpPr>
          <p:nvPr/>
        </p:nvSpPr>
        <p:spPr bwMode="auto">
          <a:xfrm>
            <a:off x="2640013" y="928688"/>
            <a:ext cx="3646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449263"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Сетевой город. Образование.</a:t>
            </a:r>
          </a:p>
        </p:txBody>
      </p:sp>
      <p:pic>
        <p:nvPicPr>
          <p:cNvPr id="10249" name="Picture 9" descr="https://encrypted-tbn0.gstatic.com/images?q=tbn:ANd9GcT_TNZl0hokcAkD2pOG8EoucVHifiv7NBtIiAK4do3m1kRfG_vx0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14438" y="2357438"/>
            <a:ext cx="2571750" cy="1716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Фото: Яковлева Наталия Николае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88913"/>
            <a:ext cx="1928813" cy="305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8" name="Picture 12" descr="http://kngcity.lokos.net/portal/archiv/2014/1-sent/original/img_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052513"/>
            <a:ext cx="3214687" cy="2141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6" name="Picture 10" descr="http://kngcity.lokos.net/portal/archiv/2014/zoloto/original/img_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3500438"/>
            <a:ext cx="3929062" cy="261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10" descr="img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476250"/>
            <a:ext cx="35274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2" descr="19-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3500438"/>
            <a:ext cx="3516313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6" descr="img_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5024438"/>
            <a:ext cx="22320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7" descr="img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549275"/>
            <a:ext cx="35274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8" descr="img_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5013325"/>
            <a:ext cx="22320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0" name="Picture 19" descr="img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538163"/>
            <a:ext cx="35274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20" descr="19-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725" y="3500438"/>
            <a:ext cx="3516313" cy="2343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2" name="Picture 21" descr="img_6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5375" y="5013325"/>
            <a:ext cx="2232025" cy="15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3" name="Picture 22" descr="img_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538163"/>
            <a:ext cx="3527425" cy="234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6\ФАП Куземки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857628"/>
            <a:ext cx="4183308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33795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6\0_e1ccb_eca27ade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574944"/>
            <a:ext cx="2678974" cy="328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6\открытие ФАП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1285860"/>
            <a:ext cx="4281642" cy="2851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6\ФАП Куземкино (3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29256" y="1500174"/>
            <a:ext cx="3279773" cy="4924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Здравоохранение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 descr="C:\Users\Marina.Ivanitskaya.KINGRAY\Desktop\51\2_70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9628"/>
            <a:ext cx="3876046" cy="2582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5" name="Picture 3" descr="C:\Users\Marina.Ivanitskaya.KINGRAY\Desktop\51\1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861048"/>
            <a:ext cx="342213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C:\Users\Marina.Ivanitskaya.KINGRAY\Desktop\51\63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82" y="2132856"/>
            <a:ext cx="381000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447157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381000" y="3810000"/>
            <a:ext cx="2362200" cy="1998663"/>
          </a:xfrm>
          <a:prstGeom prst="rect">
            <a:avLst/>
          </a:prstGeom>
          <a:gradFill rotWithShape="1">
            <a:gsLst>
              <a:gs pos="0">
                <a:srgbClr val="33CCCC">
                  <a:gamma/>
                  <a:shade val="55686"/>
                  <a:invGamma/>
                </a:srgbClr>
              </a:gs>
              <a:gs pos="50000">
                <a:srgbClr val="33CCCC">
                  <a:alpha val="59000"/>
                </a:srgbClr>
              </a:gs>
              <a:gs pos="100000">
                <a:srgbClr val="33CCCC">
                  <a:gamma/>
                  <a:shade val="55686"/>
                  <a:invGamma/>
                </a:srgbClr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143363" name="Rectangle 3"/>
          <p:cNvSpPr>
            <a:spLocks noChangeArrowheads="1"/>
          </p:cNvSpPr>
          <p:nvPr/>
        </p:nvSpPr>
        <p:spPr bwMode="auto">
          <a:xfrm>
            <a:off x="3124200" y="3276600"/>
            <a:ext cx="2438400" cy="2495550"/>
          </a:xfrm>
          <a:prstGeom prst="rect">
            <a:avLst/>
          </a:prstGeom>
          <a:gradFill rotWithShape="1">
            <a:gsLst>
              <a:gs pos="0">
                <a:srgbClr val="009A00"/>
              </a:gs>
              <a:gs pos="50000">
                <a:srgbClr val="008000">
                  <a:alpha val="53000"/>
                </a:srgbClr>
              </a:gs>
              <a:gs pos="100000">
                <a:srgbClr val="009A00"/>
              </a:gs>
            </a:gsLst>
            <a:lin ang="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ru-RU" sz="1800" b="0">
              <a:latin typeface="Arial" charset="0"/>
              <a:cs typeface="Arial" charset="0"/>
            </a:endParaRPr>
          </a:p>
        </p:txBody>
      </p:sp>
      <p:sp>
        <p:nvSpPr>
          <p:cNvPr id="11272" name="Rectangle 4"/>
          <p:cNvSpPr>
            <a:spLocks noChangeArrowheads="1"/>
          </p:cNvSpPr>
          <p:nvPr/>
        </p:nvSpPr>
        <p:spPr bwMode="auto">
          <a:xfrm>
            <a:off x="228600" y="1196752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Объем средств, направленных в район в виде субвенций и предусмотренных на выполнение государственных полномочий</a:t>
            </a:r>
            <a:r>
              <a:rPr lang="ru-RU" sz="2000" b="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273" name="Line 5"/>
          <p:cNvSpPr>
            <a:spLocks noChangeShapeType="1"/>
          </p:cNvSpPr>
          <p:nvPr/>
        </p:nvSpPr>
        <p:spPr bwMode="auto">
          <a:xfrm>
            <a:off x="228600" y="5867400"/>
            <a:ext cx="86106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1274" name="Rectangle 6"/>
          <p:cNvSpPr>
            <a:spLocks noChangeArrowheads="1"/>
          </p:cNvSpPr>
          <p:nvPr/>
        </p:nvSpPr>
        <p:spPr bwMode="auto">
          <a:xfrm>
            <a:off x="914400" y="5867400"/>
            <a:ext cx="9685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2013 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75" name="Rectangle 7"/>
          <p:cNvSpPr>
            <a:spLocks noChangeArrowheads="1"/>
          </p:cNvSpPr>
          <p:nvPr/>
        </p:nvSpPr>
        <p:spPr bwMode="auto">
          <a:xfrm>
            <a:off x="3886416" y="5990510"/>
            <a:ext cx="913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dirty="0">
                <a:latin typeface="+mj-lt"/>
                <a:cs typeface="Arial" pitchFamily="34" charset="0"/>
              </a:rPr>
              <a:t>2014 г.</a:t>
            </a:r>
          </a:p>
        </p:txBody>
      </p:sp>
      <p:sp>
        <p:nvSpPr>
          <p:cNvPr id="11276" name="Rectangle 8"/>
          <p:cNvSpPr>
            <a:spLocks noChangeArrowheads="1"/>
          </p:cNvSpPr>
          <p:nvPr/>
        </p:nvSpPr>
        <p:spPr bwMode="auto">
          <a:xfrm>
            <a:off x="3124200" y="4287192"/>
            <a:ext cx="2535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ko-KR" sz="2400" dirty="0">
                <a:latin typeface="Times New Roman" pitchFamily="18" charset="0"/>
                <a:cs typeface="Times New Roman" pitchFamily="18" charset="0"/>
              </a:rPr>
              <a:t>420 млн. </a:t>
            </a:r>
            <a:r>
              <a:rPr lang="ru-RU" altLang="ko-KR" sz="2400" dirty="0" smtClean="0"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7" name="Rectangle 9"/>
          <p:cNvSpPr>
            <a:spLocks noChangeArrowheads="1"/>
          </p:cNvSpPr>
          <p:nvPr/>
        </p:nvSpPr>
        <p:spPr bwMode="auto">
          <a:xfrm>
            <a:off x="228600" y="3886200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ko-KR" sz="2400" dirty="0" smtClean="0">
                <a:latin typeface="Times New Roman" pitchFamily="18" charset="0"/>
                <a:cs typeface="Times New Roman" pitchFamily="18" charset="0"/>
              </a:rPr>
              <a:t>360 </a:t>
            </a:r>
            <a:r>
              <a:rPr lang="ru-RU" altLang="ko-KR" sz="2400" dirty="0">
                <a:latin typeface="Times New Roman" pitchFamily="18" charset="0"/>
                <a:cs typeface="Times New Roman" pitchFamily="18" charset="0"/>
              </a:rPr>
              <a:t>млн.</a:t>
            </a:r>
          </a:p>
          <a:p>
            <a:pPr algn="ctr"/>
            <a:r>
              <a:rPr lang="ru-RU" altLang="ko-KR" sz="2400" dirty="0" smtClean="0">
                <a:latin typeface="Times New Roman" pitchFamily="18" charset="0"/>
                <a:cs typeface="Times New Roman" pitchFamily="18" charset="0"/>
              </a:rPr>
              <a:t>руб.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9" name="Picture 2" descr="g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6096000" y="2819400"/>
            <a:ext cx="457200" cy="3048000"/>
          </a:xfrm>
          <a:prstGeom prst="upArrow">
            <a:avLst>
              <a:gd name="adj1" fmla="val 50000"/>
              <a:gd name="adj2" fmla="val 1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6400800" y="3352800"/>
            <a:ext cx="253523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altLang="ko-KR" sz="2700" dirty="0">
                <a:solidFill>
                  <a:srgbClr val="AD2F07"/>
                </a:solidFill>
                <a:latin typeface="Times New Roman" pitchFamily="18" charset="0"/>
                <a:cs typeface="Times New Roman" pitchFamily="18" charset="0"/>
              </a:rPr>
              <a:t>Увеличение</a:t>
            </a:r>
            <a:r>
              <a:rPr lang="ru-RU" altLang="ko-KR" sz="3900" dirty="0">
                <a:solidFill>
                  <a:srgbClr val="AD2F0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ko-KR" sz="3900" dirty="0" smtClean="0">
              <a:solidFill>
                <a:srgbClr val="AD2F0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ko-KR" sz="3900" dirty="0" smtClean="0">
                <a:solidFill>
                  <a:srgbClr val="AD2F07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altLang="ko-KR" sz="3900" dirty="0">
                <a:solidFill>
                  <a:srgbClr val="AD2F07"/>
                </a:solidFill>
                <a:latin typeface="Times New Roman" pitchFamily="18" charset="0"/>
                <a:cs typeface="Times New Roman" pitchFamily="18" charset="0"/>
              </a:rPr>
              <a:t>17% </a:t>
            </a:r>
            <a:endParaRPr lang="ru-RU" sz="3900" dirty="0">
              <a:solidFill>
                <a:srgbClr val="AD2F0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Соцзащита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 bwMode="auto">
          <a:xfrm>
            <a:off x="457200" y="548681"/>
            <a:ext cx="8229600" cy="7200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Инновации, 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реализованные в 2014 г.: </a:t>
            </a:r>
          </a:p>
        </p:txBody>
      </p:sp>
      <p:sp>
        <p:nvSpPr>
          <p:cNvPr id="12291" name="Rectangle 6"/>
          <p:cNvSpPr>
            <a:spLocks noGrp="1"/>
          </p:cNvSpPr>
          <p:nvPr>
            <p:ph type="body" idx="1"/>
          </p:nvPr>
        </p:nvSpPr>
        <p:spPr>
          <a:xfrm>
            <a:off x="89756" y="2852936"/>
            <a:ext cx="9144000" cy="4119736"/>
          </a:xfrm>
        </p:spPr>
        <p:txBody>
          <a:bodyPr/>
          <a:lstStyle/>
          <a:p>
            <a:r>
              <a:rPr lang="ru-RU" sz="2000" b="1" dirty="0" smtClean="0"/>
              <a:t>Создание и функционирование службы «Передышка» для детей-инвалидов, имеющих тяжелые ограничения жизнедеятельности; </a:t>
            </a:r>
          </a:p>
          <a:p>
            <a:r>
              <a:rPr lang="ru-RU" sz="2000" b="1" dirty="0" smtClean="0"/>
              <a:t>Организация "Школы здоровья" для родственников пожилых людей и инвалидов по уходу  на дому за пожилыми людьми  и инвалидами и оказанию первой помощи;</a:t>
            </a:r>
          </a:p>
          <a:p>
            <a:r>
              <a:rPr lang="ru-RU" sz="2000" b="1" dirty="0" smtClean="0"/>
              <a:t> Внедрение технологии социального обслуживания «Санаторий на дому»;</a:t>
            </a:r>
            <a:r>
              <a:rPr lang="ru-RU" sz="2000" b="1" i="1" dirty="0" smtClean="0"/>
              <a:t> </a:t>
            </a:r>
            <a:r>
              <a:rPr lang="ru-RU" sz="2000" b="1" dirty="0" smtClean="0"/>
              <a:t>  </a:t>
            </a:r>
          </a:p>
          <a:p>
            <a:r>
              <a:rPr lang="ru-RU" sz="2000" b="1" dirty="0" smtClean="0"/>
              <a:t> Функционирование службы «Социальное такси»</a:t>
            </a:r>
          </a:p>
          <a:p>
            <a:endParaRPr lang="ru-RU" sz="2000" b="1" dirty="0" smtClean="0"/>
          </a:p>
        </p:txBody>
      </p:sp>
      <p:pic>
        <p:nvPicPr>
          <p:cNvPr id="12292" name="Picture 2" descr="g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/>
          </p:cNvSpPr>
          <p:nvPr/>
        </p:nvSpPr>
        <p:spPr bwMode="auto">
          <a:xfrm>
            <a:off x="179512" y="1196752"/>
            <a:ext cx="89644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ru-RU" sz="2100" b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внедрения инноваций выделено более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4,7 млн. руб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.,   в т.ч. из бюджета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Кингисеппского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района –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2,5 млн. руб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 bwMode="auto">
          <a:xfrm>
            <a:off x="457200" y="548681"/>
            <a:ext cx="8229600" cy="7200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Rectangle 6"/>
          <p:cNvSpPr>
            <a:spLocks noGrp="1"/>
          </p:cNvSpPr>
          <p:nvPr>
            <p:ph type="body" idx="1"/>
          </p:nvPr>
        </p:nvSpPr>
        <p:spPr>
          <a:xfrm>
            <a:off x="0" y="823913"/>
            <a:ext cx="9144000" cy="5500687"/>
          </a:xfrm>
        </p:spPr>
        <p:txBody>
          <a:bodyPr/>
          <a:lstStyle/>
          <a:p>
            <a:r>
              <a:rPr lang="ru-RU" sz="2000" b="1" dirty="0" smtClean="0"/>
              <a:t>                  </a:t>
            </a:r>
          </a:p>
        </p:txBody>
      </p:sp>
      <p:pic>
        <p:nvPicPr>
          <p:cNvPr id="12292" name="Picture 2" descr="g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7"/>
          <p:cNvSpPr>
            <a:spLocks/>
          </p:cNvSpPr>
          <p:nvPr/>
        </p:nvSpPr>
        <p:spPr bwMode="auto">
          <a:xfrm>
            <a:off x="179512" y="1196752"/>
            <a:ext cx="896448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r>
              <a:rPr lang="ru-RU" sz="2100" b="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255588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4759" name="Picture 7" descr="C:\Users\Marina.Ivanitskaya.KINGRAY\Desktop\crop_122174786_wde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92" y="2872446"/>
            <a:ext cx="3657600" cy="3425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60" name="Picture 8" descr="C:\Users\Marina.Ivanitskaya.KINGRAY\Desktop\SAM_26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12408"/>
            <a:ext cx="5258544" cy="371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5066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Служба «Одно окно»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26627" name="Picture 3" descr="C:\Users\Marina.Ivanitskaya.KINGRAY\Desktop\SAM_26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3744416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Marina.Ivanitskaya.KINGRAY\Desktop\SAM_26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476" y="1569120"/>
            <a:ext cx="3651932" cy="2744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5" descr="C:\Users\Marina.Ivanitskaya.KINGRAY\Desktop\SAM_2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645024"/>
            <a:ext cx="3718650" cy="252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Ганзейские дни в Кингисеппе</a:t>
            </a:r>
            <a:endParaRPr lang="ru-RU" sz="3600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D:\Болдырева Марина\Документы\ГАНЗА2014\Ганзейский знак\ГАНЗА ЭМБЛЕМЫ\Billboard2varian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84784"/>
            <a:ext cx="5101870" cy="2616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Picture 3" descr="C:\Users\Marina.Ivanitskaya.KINGRAY\Desktop\crop_122175060_u6PQf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33564"/>
            <a:ext cx="3312368" cy="2974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 descr="C:\Users\Marina.Ivanitskaya.KINGRAY\Desktop\crop_122175111_weC0I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72" y="2348880"/>
            <a:ext cx="242371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 descr="C:\Users\Marina.Ivanitskaya.KINGRAY\Desktop\crop_122175156_T4w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2232247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76906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2" name="Picture 1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9\IMG_7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3810000" cy="25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3" name="Picture 1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9\0_100f8f_4bd754f0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000108"/>
            <a:ext cx="4036787" cy="254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4" name="Picture 1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9\0_e277d_80b57be3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357562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51" name="Picture 11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29\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3571875"/>
            <a:ext cx="4381504" cy="2643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Культура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36866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0\img_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418" y="1642346"/>
            <a:ext cx="4460507" cy="3010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0\zX1XcrK2Zj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7527" y="4058085"/>
            <a:ext cx="3547546" cy="2366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0\0_ec1ed_3aeacf69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1642346"/>
            <a:ext cx="396287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Молодежная</a:t>
            </a:r>
            <a:r>
              <a:rPr kumimoji="0" lang="ru-RU" sz="4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политика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D:\Болдырева Марина\Документы\фото к мероприятиям\фото к мероприятия 2015\кокнурс девица-краса\0_f0a03_9d77e4fb_ori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48473"/>
            <a:ext cx="3816424" cy="2541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Болдырева Марина\Документы\фото к мероприятиям\фото к мероприятия 2015\кокнурс девица-краса\0_cfc73_438a1146_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77" y="3278603"/>
            <a:ext cx="2088232" cy="31354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37890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1\0_e9122_10fa8ada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898504"/>
            <a:ext cx="4071966" cy="2718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1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1\0_f18b1_eaf0bdc8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571613"/>
            <a:ext cx="3659198" cy="2572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3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1\IMG_1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571612"/>
            <a:ext cx="385576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5" name="Picture 7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1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4024078"/>
            <a:ext cx="3768720" cy="2509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dirty="0" smtClean="0"/>
              <a:t>Развитие спорта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Работают </a:t>
            </a:r>
            <a:r>
              <a:rPr lang="ru-RU" sz="2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федераций и 2 спортивных клуба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финансируемых из муниципального бюджета:</a:t>
            </a:r>
          </a:p>
          <a:p>
            <a:pPr>
              <a:buNone/>
            </a:pP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футбольный клуб «Фосфорит»;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клуб бокса «Ринг»;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спортивная федерация биатлона и лыжных гонок Кингисеппа;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федерация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Тхэквондо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ГТФ Ленинградской области;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Кингисеппская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местная спортивная федерация вольной борьбы;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Кингисеппская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местная спортивная федерация хоккея;</a:t>
            </a:r>
          </a:p>
          <a:p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ru-RU" sz="20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Кингисеппская</a:t>
            </a:r>
            <a:r>
              <a:rPr lang="ru-RU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местная спортивная федерация баскетбола.</a:t>
            </a:r>
          </a:p>
          <a:p>
            <a:endParaRPr lang="ru-RU" sz="20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Развитие спорта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инвестиции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 инвестиции1\img_large_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571612"/>
            <a:ext cx="5929354" cy="444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\\192.168.1.5\Data\_LV2WT~0\_6SHAF~W\_C3M35~C\_K7VXH~A\_A90KG~1\34XBWQ~W\Vladimir-Putin-v-CHechne-mozhet-byt-postroen-novyy-NPZ-НП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3786190"/>
            <a:ext cx="3008290" cy="223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 инвестиции1\0_b9756_4f03db11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1571612"/>
            <a:ext cx="3563918" cy="2373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000" dirty="0"/>
          </a:p>
        </p:txBody>
      </p:sp>
      <p:pic>
        <p:nvPicPr>
          <p:cNvPr id="38914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3\0_107898_587aea27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4071942"/>
            <a:ext cx="3510760" cy="2584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3\0_f18b9_15617f13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260698"/>
            <a:ext cx="3643338" cy="259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3\otkritie-stadiona-5-shkoli-v-kingiseppe-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1571612"/>
            <a:ext cx="4388450" cy="292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3\Дворовый спор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20" y="1428736"/>
            <a:ext cx="4516447" cy="299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lvl="0">
              <a:defRPr/>
            </a:pPr>
            <a:r>
              <a:rPr lang="ru-RU" dirty="0" smtClean="0"/>
              <a:t>Развитие спорта</a:t>
            </a:r>
            <a:endParaRPr lang="ru-RU" dirty="0"/>
          </a:p>
        </p:txBody>
      </p:sp>
    </p:spTree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90376" y="90116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                              </a:t>
            </a:r>
            <a:r>
              <a:rPr lang="ru-RU" sz="4400" b="1" dirty="0" smtClean="0"/>
              <a:t>Задачи на 2015 год</a:t>
            </a:r>
            <a:endParaRPr lang="ru-RU" sz="4400" b="1" dirty="0"/>
          </a:p>
        </p:txBody>
      </p:sp>
      <p:pic>
        <p:nvPicPr>
          <p:cNvPr id="39939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4\стелла 2 Кингисеп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3604" y="1556792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4\ФОК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05339"/>
            <a:ext cx="4603548" cy="345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3" name="Picture 7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4\ГДК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6184" y="3993484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8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34\памятник партизанам Кингисепп.jpg"/>
          <p:cNvPicPr>
            <a:picLocks noChangeAspect="1" noChangeArrowheads="1"/>
          </p:cNvPicPr>
          <p:nvPr/>
        </p:nvPicPr>
        <p:blipFill>
          <a:blip r:embed="rId7" cstate="print"/>
          <a:srcRect t="7701" b="7586"/>
          <a:stretch>
            <a:fillRect/>
          </a:stretch>
        </p:blipFill>
        <p:spPr bwMode="auto">
          <a:xfrm>
            <a:off x="214282" y="1643050"/>
            <a:ext cx="371050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/>
          <a:lstStyle/>
          <a:p>
            <a:r>
              <a:rPr lang="ru-RU" b="1" dirty="0" smtClean="0"/>
              <a:t>Выборы – 2014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Picture 2" descr="C:\Users\Marina.Ivanitskaya.KINGRAY\Desktop\выборы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05" y="1600200"/>
            <a:ext cx="63587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167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Рисунок 1" descr="титульный лист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2214554"/>
            <a:ext cx="9143999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 Cyr" pitchFamily="18" charset="-52"/>
              </a:rPr>
              <a:t>Спасибо за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 Cyr" pitchFamily="18" charset="-5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 Cyr" pitchFamily="18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28750" y="3165475"/>
            <a:ext cx="678338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b="1" spc="50" dirty="0">
              <a:ln w="11430"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143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10" descr="титульный лист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9939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5174" y="620688"/>
            <a:ext cx="8893652" cy="62373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</a:t>
            </a:r>
            <a:r>
              <a:rPr lang="ru-RU" sz="36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Кингисеппского</a:t>
            </a: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b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2014 год и задачи на 2015 год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212652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ингисеппского района</a:t>
            </a:r>
            <a:endParaRPr lang="ru-RU" dirty="0">
              <a:solidFill>
                <a:schemeClr val="bg1">
                  <a:lumMod val="8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порт усть луг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3" y="2623519"/>
            <a:ext cx="2857520" cy="1899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город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3" y="1714488"/>
            <a:ext cx="2858400" cy="1818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арта района.png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106486"/>
            <a:ext cx="2643176" cy="3322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фосфорит1.jpg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1214421"/>
            <a:ext cx="2500330" cy="1883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5816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инвестиции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4 инвестии2\melkoya-statoil-helgehans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047807"/>
            <a:ext cx="4595810" cy="306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4 инвестии2\Albom-11-2012_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571612"/>
            <a:ext cx="4843215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инвестиции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5 инвестиции 3\0_1070b9_d54f75aa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2071678"/>
            <a:ext cx="5500726" cy="366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5 инвестиции 3\0_1070bf_d05cfe6a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500438"/>
            <a:ext cx="3373755" cy="26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5 инвестиции 3\0_1070d5_1bc5580e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1571612"/>
            <a:ext cx="2595538" cy="243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6 инвестиции4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1500174"/>
            <a:ext cx="5080000" cy="337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Экономика и инвестиции</a:t>
            </a:r>
            <a:endParaRPr lang="ru-RU" dirty="0"/>
          </a:p>
        </p:txBody>
      </p:sp>
      <p:pic>
        <p:nvPicPr>
          <p:cNvPr id="7" name="Picture 7" descr="C:\Users\Galina\Desktop\Шлемова\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4700" y="142875"/>
            <a:ext cx="5349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6 инвестиции4\85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929066"/>
            <a:ext cx="3268654" cy="245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\\192.168.1.5\Data\ОБЩАЯ СЕТЕВАЯ ПАПКА\КОМИТЕТ ПО ВЗАИМОДЕЙСТВИЮ С ОРГАНАМИ МСУ, ОБЩИМ И ОРГАНИЗАЦИОННЫМ ВОПРОСАМ\СЕКТОР ПРОГРАММНО-ТЕХНИЧЕСКИХ КОМПЛЕКСОВ И БАЗ ДАННЫХ\ПОДЛЕСНЫЙ БОРИС-223\СЛАЙДЫ\6 инвестиции4\Pictur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428736"/>
            <a:ext cx="397474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rgbClr val="00008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Pages>0</Pages>
  <Words>1618</Words>
  <Characters>0</Characters>
  <Application>Microsoft Office PowerPoint</Application>
  <DocSecurity>0</DocSecurity>
  <PresentationFormat>Экран (4:3)</PresentationFormat>
  <Lines>0</Lines>
  <Paragraphs>381</Paragraphs>
  <Slides>64</Slides>
  <Notes>63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67" baseType="lpstr">
      <vt:lpstr>Тема Office</vt:lpstr>
      <vt:lpstr>Лист Microsoft Excel 97-2003</vt:lpstr>
      <vt:lpstr>Worksheet</vt:lpstr>
      <vt:lpstr>          Итоги социально-экономического развития Кингисеппского муниципального района  за 2014 год и задачи на 2015 год  </vt:lpstr>
      <vt:lpstr>Экономика</vt:lpstr>
      <vt:lpstr>Экономика</vt:lpstr>
      <vt:lpstr>Экономика</vt:lpstr>
      <vt:lpstr>Экономика</vt:lpstr>
      <vt:lpstr>Экономика и инвестиции</vt:lpstr>
      <vt:lpstr>Экономика и инвестиции</vt:lpstr>
      <vt:lpstr>Экономика и инвестиции</vt:lpstr>
      <vt:lpstr>Экономика и инвестиции</vt:lpstr>
      <vt:lpstr>Сельское хозяйство</vt:lpstr>
      <vt:lpstr>Сельское хозяйство</vt:lpstr>
      <vt:lpstr>Экономика и инвестиции</vt:lpstr>
      <vt:lpstr>Бюджет</vt:lpstr>
      <vt:lpstr>Бюджет</vt:lpstr>
      <vt:lpstr>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Социально-экономическое партнёрство</vt:lpstr>
      <vt:lpstr>Социально-экономическое партнёрство</vt:lpstr>
      <vt:lpstr>Управление имуществом и землей</vt:lpstr>
      <vt:lpstr>Управление имуществом и землей</vt:lpstr>
      <vt:lpstr>Управление имуществом и землей</vt:lpstr>
      <vt:lpstr>Строительство</vt:lpstr>
      <vt:lpstr>Строительство</vt:lpstr>
      <vt:lpstr>Строительство</vt:lpstr>
      <vt:lpstr>Жилищный вопрос</vt:lpstr>
      <vt:lpstr>Улучшение жилищных условий граждан</vt:lpstr>
      <vt:lpstr>ЖКХ</vt:lpstr>
      <vt:lpstr>ЖКХ</vt:lpstr>
      <vt:lpstr>ЖКХ</vt:lpstr>
      <vt:lpstr>ЖКХ</vt:lpstr>
      <vt:lpstr>ЖКХ</vt:lpstr>
      <vt:lpstr>Энергосбережение</vt:lpstr>
      <vt:lpstr>Энергосбережение</vt:lpstr>
      <vt:lpstr>Дорожное хозяйство</vt:lpstr>
      <vt:lpstr>Дорожное хозяйство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Здравоохранение</vt:lpstr>
      <vt:lpstr>Здравоохранение</vt:lpstr>
      <vt:lpstr>Презентация PowerPoint</vt:lpstr>
      <vt:lpstr>    Инновации,  реализованные в 2014 г.: </vt:lpstr>
      <vt:lpstr>    </vt:lpstr>
      <vt:lpstr>Служба «Одно окно»</vt:lpstr>
      <vt:lpstr>Ганзейские дни в Кингисеппе</vt:lpstr>
      <vt:lpstr>Презентация PowerPoint</vt:lpstr>
      <vt:lpstr>Молодежная политика</vt:lpstr>
      <vt:lpstr>Развитие спорта</vt:lpstr>
      <vt:lpstr>Развитие спорта</vt:lpstr>
      <vt:lpstr>Развитие спорта</vt:lpstr>
      <vt:lpstr>Презентация PowerPoint</vt:lpstr>
      <vt:lpstr>Выборы – 2014 </vt:lpstr>
      <vt:lpstr>Презентация PowerPoint</vt:lpstr>
      <vt:lpstr>          Итоги социально-экономического развития Кингисеппского муниципального района  за 2014 год и задачи на 2015 год  </vt:lpstr>
    </vt:vector>
  </TitlesOfParts>
  <Company>Grizli777</Company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 реализации полномочий  органов местного самоуправления  в условиях нового законодательства в сфере  образования»</dc:title>
  <dc:creator>Galina</dc:creator>
  <cp:lastModifiedBy>Марина Иваницкая</cp:lastModifiedBy>
  <cp:revision>184</cp:revision>
  <dcterms:created xsi:type="dcterms:W3CDTF">2014-02-14T18:25:48Z</dcterms:created>
  <dcterms:modified xsi:type="dcterms:W3CDTF">2015-02-27T06:22:44Z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1033-9.1.0.4758</vt:lpwstr>
  </property>
</Properties>
</file>